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3"/>
  </p:notesMasterIdLst>
  <p:sldIdLst>
    <p:sldId id="256" r:id="rId2"/>
    <p:sldId id="340" r:id="rId3"/>
    <p:sldId id="341" r:id="rId4"/>
    <p:sldId id="266" r:id="rId5"/>
    <p:sldId id="268" r:id="rId6"/>
    <p:sldId id="344" r:id="rId7"/>
    <p:sldId id="342" r:id="rId8"/>
    <p:sldId id="259" r:id="rId9"/>
    <p:sldId id="267" r:id="rId10"/>
    <p:sldId id="343" r:id="rId11"/>
    <p:sldId id="34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ra Bradley" initials="TB" lastIdx="1" clrIdx="0">
    <p:extLst>
      <p:ext uri="{19B8F6BF-5375-455C-9EA6-DF929625EA0E}">
        <p15:presenceInfo xmlns:p15="http://schemas.microsoft.com/office/powerpoint/2012/main" userId="S::taw7971@fsu.edu::c11ebef3-6190-438c-b89c-23cd5f4810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51"/>
  </p:normalViewPr>
  <p:slideViewPr>
    <p:cSldViewPr snapToGrid="0" snapToObjects="1">
      <p:cViewPr varScale="1">
        <p:scale>
          <a:sx n="109" d="100"/>
          <a:sy n="109" d="100"/>
        </p:scale>
        <p:origin x="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AA104C1C-6C7F-4B6C-9CF6-44EB232F784C}"/>
    <pc:docChg chg="modSld">
      <pc:chgData name="" userId="" providerId="" clId="Web-{AA104C1C-6C7F-4B6C-9CF6-44EB232F784C}" dt="2019-04-16T17:52:19.191" v="168" actId="20577"/>
      <pc:docMkLst>
        <pc:docMk/>
      </pc:docMkLst>
      <pc:sldChg chg="modSp">
        <pc:chgData name="" userId="" providerId="" clId="Web-{AA104C1C-6C7F-4B6C-9CF6-44EB232F784C}" dt="2019-04-16T17:52:19.191" v="167" actId="20577"/>
        <pc:sldMkLst>
          <pc:docMk/>
          <pc:sldMk cId="84472995" sldId="342"/>
        </pc:sldMkLst>
        <pc:spChg chg="mod">
          <ac:chgData name="" userId="" providerId="" clId="Web-{AA104C1C-6C7F-4B6C-9CF6-44EB232F784C}" dt="2019-04-16T17:52:19.191" v="167" actId="20577"/>
          <ac:spMkLst>
            <pc:docMk/>
            <pc:sldMk cId="84472995" sldId="342"/>
            <ac:spMk id="3" creationId="{C71DE280-B73A-B746-8D78-EBC9CF68EFFB}"/>
          </ac:spMkLst>
        </pc:spChg>
      </pc:sldChg>
    </pc:docChg>
  </pc:docChgLst>
  <pc:docChgLst>
    <pc:chgData clId="Web-{AAD5E2D1-95B1-4F8D-A24B-FD8F84D1B6CD}"/>
    <pc:docChg chg="modSld">
      <pc:chgData name="" userId="" providerId="" clId="Web-{AAD5E2D1-95B1-4F8D-A24B-FD8F84D1B6CD}" dt="2019-04-16T15:36:25.074" v="8" actId="20577"/>
      <pc:docMkLst>
        <pc:docMk/>
      </pc:docMkLst>
      <pc:sldChg chg="modSp">
        <pc:chgData name="" userId="" providerId="" clId="Web-{AAD5E2D1-95B1-4F8D-A24B-FD8F84D1B6CD}" dt="2019-04-16T15:36:23.699" v="6" actId="20577"/>
        <pc:sldMkLst>
          <pc:docMk/>
          <pc:sldMk cId="193868767" sldId="341"/>
        </pc:sldMkLst>
        <pc:spChg chg="mod">
          <ac:chgData name="" userId="" providerId="" clId="Web-{AAD5E2D1-95B1-4F8D-A24B-FD8F84D1B6CD}" dt="2019-04-16T15:36:23.699" v="6" actId="20577"/>
          <ac:spMkLst>
            <pc:docMk/>
            <pc:sldMk cId="193868767" sldId="341"/>
            <ac:spMk id="2" creationId="{153571A3-DD4C-DA4E-A27A-259CFFB6F2BC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15T10:21:21.361" idx="1">
    <p:pos x="3663" y="3412"/>
    <p:text>https://grants.nih.gov/grants/guide/rfa-files/RFA-HL-19-025.html</p:text>
    <p:extLst>
      <p:ext uri="{C676402C-5697-4E1C-873F-D02D1690AC5C}">
        <p15:threadingInfo xmlns:p15="http://schemas.microsoft.com/office/powerpoint/2012/main" timeZoneBias="24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14351-CCA6-9F4E-A835-CD1AF0B69976}" type="datetimeFigureOut">
              <a:rPr lang="en-US" smtClean="0"/>
              <a:t>4/23/19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79C91-DE90-D34B-8AE4-3BD44E281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79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4/23/19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3A2C5D-4FD7-FB4E-B35D-BD7AA072EB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443" y="5320501"/>
            <a:ext cx="3286275" cy="1419321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4/23/19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87A24D-A940-FE42-85DC-C0939B69FD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2873" y="6035040"/>
            <a:ext cx="1583183" cy="683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4/23/19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4/23/19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162D43-65FF-0140-89EB-0C1E0BECA8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2873" y="6035040"/>
            <a:ext cx="1583183" cy="683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4/23/19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FF6C92-AFB8-674B-AC98-1FB0041628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2873" y="6035040"/>
            <a:ext cx="1583183" cy="683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4/23/19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0883A7-7EE0-7B4D-94BC-EFDC40657B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2873" y="6035040"/>
            <a:ext cx="1583183" cy="683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4/23/19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443A73-634C-6742-A365-A409AF2E5A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2873" y="6035040"/>
            <a:ext cx="1583183" cy="683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4/23/19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4/23/19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earch.fsu.edu/research-fsu/k-scholar-progra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tsi.ufl.edu/education/grant-workshops/k-college-toolki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FA565-02F3-6A44-81EC-D713B6F9D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3551" y="583660"/>
            <a:ext cx="8991600" cy="2062263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K Scholars Program</a:t>
            </a:r>
            <a:br>
              <a:rPr lang="en-US" dirty="0"/>
            </a:b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F7D999-C340-DF4B-96CB-CD448B06D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5151" y="5319236"/>
            <a:ext cx="1443037" cy="14430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8886644-39A7-2A44-956B-0D56DF1A4B73}"/>
              </a:ext>
            </a:extLst>
          </p:cNvPr>
          <p:cNvSpPr txBox="1"/>
          <p:nvPr/>
        </p:nvSpPr>
        <p:spPr>
          <a:xfrm>
            <a:off x="1743552" y="2856794"/>
            <a:ext cx="899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Support for Career Development to Enhance Health, Lengthen Life, and Reduce Illness and Disability</a:t>
            </a:r>
          </a:p>
          <a:p>
            <a:pPr algn="ctr"/>
            <a:endParaRPr lang="en-US" sz="2400" dirty="0">
              <a:solidFill>
                <a:srgbClr val="0070C0"/>
              </a:solidFill>
            </a:endParaRPr>
          </a:p>
          <a:p>
            <a:pPr algn="ctr"/>
            <a:r>
              <a:rPr lang="en-US" sz="2400" dirty="0"/>
              <a:t>Sylvie Naar, PhD</a:t>
            </a:r>
          </a:p>
          <a:p>
            <a:pPr algn="ctr"/>
            <a:r>
              <a:rPr lang="en-US" sz="2400" dirty="0"/>
              <a:t>Director, Center for Translational Behavioral Science</a:t>
            </a:r>
          </a:p>
          <a:p>
            <a:pPr algn="ctr"/>
            <a:r>
              <a:rPr lang="en-US" sz="2400" dirty="0"/>
              <a:t>Director, FSU K Scholars Program</a:t>
            </a:r>
          </a:p>
        </p:txBody>
      </p:sp>
    </p:spTree>
    <p:extLst>
      <p:ext uri="{BB962C8B-B14F-4D97-AF65-F5344CB8AC3E}">
        <p14:creationId xmlns:p14="http://schemas.microsoft.com/office/powerpoint/2010/main" val="4277162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29D7D-9EC8-1140-8989-FC9E7D897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K SCHOLARS PROGRAM AT FSU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96D6A-C43F-3349-9DE1-8986DBE77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628285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Develop a community of K Scholars and mentors</a:t>
            </a:r>
          </a:p>
          <a:p>
            <a:r>
              <a:rPr lang="en-US" sz="2400" dirty="0"/>
              <a:t>Establish mentoring teams</a:t>
            </a:r>
          </a:p>
          <a:p>
            <a:r>
              <a:rPr lang="en-US" sz="2400" dirty="0"/>
              <a:t>Support initial K applications to NIH by February 2020</a:t>
            </a:r>
          </a:p>
          <a:p>
            <a:pPr lvl="1"/>
            <a:r>
              <a:rPr lang="en-US" sz="2400" dirty="0"/>
              <a:t>Virtual and in-person workshops and boot camps</a:t>
            </a:r>
          </a:p>
          <a:p>
            <a:r>
              <a:rPr lang="en-US" sz="2400" dirty="0"/>
              <a:t>Initiate competitive NIH-funded KL2 Scholars (2) and internally funded K Scholars (1) </a:t>
            </a:r>
          </a:p>
          <a:p>
            <a:r>
              <a:rPr lang="en-US" sz="2400" dirty="0"/>
              <a:t>Provide ongoing professional development</a:t>
            </a:r>
          </a:p>
          <a:p>
            <a:pPr lvl="1"/>
            <a:r>
              <a:rPr lang="en-US" sz="2400" dirty="0"/>
              <a:t>Training courses (in person and virtual)</a:t>
            </a:r>
          </a:p>
          <a:p>
            <a:pPr lvl="1"/>
            <a:r>
              <a:rPr lang="en-US" sz="2400" dirty="0"/>
              <a:t>Listserv and </a:t>
            </a:r>
            <a:r>
              <a:rPr lang="en-US" sz="2400" dirty="0">
                <a:hlinkClick r:id="rId2"/>
              </a:rPr>
              <a:t>website resources</a:t>
            </a:r>
            <a:endParaRPr lang="en-US" sz="2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340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108D5-83A2-744B-9758-28DA3ACC0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520774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B4BB5-1A43-0243-A5D9-257541B8F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441" y="239955"/>
            <a:ext cx="7729728" cy="1188720"/>
          </a:xfrm>
        </p:spPr>
        <p:txBody>
          <a:bodyPr>
            <a:no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National institutes of health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>Research Training 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>and CAREER Development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EABD0B9-4D9A-CF47-9BEA-7B14C5D6D493}"/>
              </a:ext>
            </a:extLst>
          </p:cNvPr>
          <p:cNvGrpSpPr/>
          <p:nvPr/>
        </p:nvGrpSpPr>
        <p:grpSpPr>
          <a:xfrm>
            <a:off x="924046" y="1702906"/>
            <a:ext cx="8886600" cy="4802038"/>
            <a:chOff x="1676400" y="1436688"/>
            <a:chExt cx="8886600" cy="4802038"/>
          </a:xfrm>
        </p:grpSpPr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id="{A0214B51-BBBF-1F40-981F-DAEC3563E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2982" y="3308351"/>
              <a:ext cx="2249015" cy="9207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2000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rPr>
                <a:t>Postdoctoral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2000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rPr>
                <a:t>Training Support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2000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rPr>
                <a:t>(T32, F32, K99/R00)</a:t>
              </a: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6576B7B4-F464-0745-B885-93D20176E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9200" y="1436688"/>
              <a:ext cx="4114800" cy="118745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2000" b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rPr>
                <a:t>Research Career Development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2000" b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rPr>
                <a:t>Awards (K01, K07, K22, K23, K25) and Small/Exploratory/Pilot Grants (R03, R21, R34)</a:t>
              </a: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E2B14250-178A-684D-8834-71ED346D1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5105401"/>
              <a:ext cx="1524000" cy="4229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24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STAGES:</a:t>
              </a:r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8531EC22-C00C-AC48-86AD-A2ED9CB08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5101766"/>
              <a:ext cx="1336675" cy="91281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2000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Gill Sans MT" panose="020B0502020104020203" pitchFamily="34" charset="77"/>
                </a:rPr>
                <a:t>Graduate or Medical School</a:t>
              </a: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41DB24F2-5791-F947-B426-36EC60E51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1775" y="5203387"/>
              <a:ext cx="832438" cy="64440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Gill Sans MT" panose="020B0502020104020203" pitchFamily="34" charset="77"/>
                </a:rPr>
                <a:t>Post-Doc</a:t>
              </a: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42947E90-0CEF-1D40-A774-9FECD1240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7543" y="4926389"/>
              <a:ext cx="1803773" cy="119840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2000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Gill Sans MT" panose="020B0502020104020203" pitchFamily="34" charset="77"/>
                </a:rPr>
                <a:t>Early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2000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Gill Sans MT" panose="020B0502020104020203" pitchFamily="34" charset="77"/>
                </a:rPr>
                <a:t>Career 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2000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Gill Sans MT" panose="020B0502020104020203" pitchFamily="34" charset="77"/>
                </a:rPr>
                <a:t>(Inst or </a:t>
              </a:r>
              <a:r>
                <a:rPr lang="en-US" altLang="en-US" sz="2000" b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Gill Sans MT" panose="020B0502020104020203" pitchFamily="34" charset="77"/>
                </a:rPr>
                <a:t>Asst</a:t>
              </a:r>
              <a:r>
                <a:rPr lang="en-US" altLang="en-US" sz="2000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Gill Sans MT" panose="020B0502020104020203" pitchFamily="34" charset="77"/>
                </a:rPr>
                <a:t> Prof)</a:t>
              </a: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C472ABF2-185C-5546-8B27-E665EE5D8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2050" y="5019779"/>
              <a:ext cx="2420937" cy="91281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2000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Gill Sans MT" panose="020B0502020104020203" pitchFamily="34" charset="77"/>
                </a:rPr>
                <a:t>Mid-Career /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2000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Gill Sans MT" panose="020B0502020104020203" pitchFamily="34" charset="77"/>
                </a:rPr>
                <a:t>Change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2000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Gill Sans MT" panose="020B0502020104020203" pitchFamily="34" charset="77"/>
                </a:rPr>
                <a:t>(</a:t>
              </a:r>
              <a:r>
                <a:rPr lang="en-US" altLang="en-US" sz="2000" b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Gill Sans MT" panose="020B0502020104020203" pitchFamily="34" charset="77"/>
                </a:rPr>
                <a:t>Assoc</a:t>
              </a:r>
              <a:r>
                <a:rPr lang="en-US" altLang="en-US" sz="2000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Gill Sans MT" panose="020B0502020104020203" pitchFamily="34" charset="77"/>
                </a:rPr>
                <a:t> or Full Prof)</a:t>
              </a:r>
              <a:endParaRPr lang="en-US" altLang="en-US" sz="20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anose="020B0502020104020203" pitchFamily="34" charset="77"/>
              </a:endParaRPr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33193194-A3A5-524A-B7BD-B0E15B65BA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00400" y="6216568"/>
              <a:ext cx="7362587" cy="221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C31CE8A9-736B-7642-B99C-F9B0D33E9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5822" y="2238375"/>
              <a:ext cx="2851298" cy="11977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rPr>
                <a:t>Predoctoral Fellowship (F31) </a:t>
              </a:r>
            </a:p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rPr>
                <a:t>or Short-term Training</a:t>
              </a:r>
            </a:p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rPr>
                <a:t>Support (T35)</a:t>
              </a:r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E8F0B4F7-D64A-EE48-B4A2-6BED927911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0366" y="4805377"/>
              <a:ext cx="7252634" cy="221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6078198-A418-9343-8338-42477D5A0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2532" y="2830858"/>
              <a:ext cx="1899559" cy="14747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2000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rPr>
                <a:t>Independent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2000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rPr>
                <a:t>Scientist or Mid-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2000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rPr>
                <a:t>Career Award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2000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rPr>
                <a:t>(K02, K05, K18, 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2000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rPr>
                <a:t>K24, K26)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03435C-6292-DD43-96CC-910A16877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0407" y="3200401"/>
              <a:ext cx="1514839" cy="9207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rPr>
                <a:t>Research  </a:t>
              </a:r>
            </a:p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rPr>
                <a:t>Project  </a:t>
              </a:r>
            </a:p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rPr>
                <a:t>Grant (R01) 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endParaRP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1443AF49-4990-AF48-989B-DC9A7BDCE4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00595" y="4800599"/>
              <a:ext cx="405" cy="14095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2DC503AF-581C-3047-86D9-884E0B1EEE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49404" y="4835446"/>
              <a:ext cx="405" cy="13811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FE12EDFA-0C1D-1246-B715-04D11637AC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125" y="4816455"/>
              <a:ext cx="10805" cy="14095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" name="Line 20">
              <a:extLst>
                <a:ext uri="{FF2B5EF4-FFF2-40B4-BE49-F238E27FC236}">
                  <a16:creationId xmlns:a16="http://schemas.microsoft.com/office/drawing/2014/main" id="{82CA29BD-3630-2646-B387-8FD0CE6A6D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7338" y="3505200"/>
              <a:ext cx="0" cy="1295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1">
              <a:extLst>
                <a:ext uri="{FF2B5EF4-FFF2-40B4-BE49-F238E27FC236}">
                  <a16:creationId xmlns:a16="http://schemas.microsoft.com/office/drawing/2014/main" id="{61A340A4-8344-B245-BECA-66B5276255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88300" y="4114800"/>
              <a:ext cx="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2">
              <a:extLst>
                <a:ext uri="{FF2B5EF4-FFF2-40B4-BE49-F238E27FC236}">
                  <a16:creationId xmlns:a16="http://schemas.microsoft.com/office/drawing/2014/main" id="{AA57B651-765E-7C41-A2FA-C620DF24F7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0525" y="4222751"/>
              <a:ext cx="0" cy="5762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3" name="Line 23">
              <a:extLst>
                <a:ext uri="{FF2B5EF4-FFF2-40B4-BE49-F238E27FC236}">
                  <a16:creationId xmlns:a16="http://schemas.microsoft.com/office/drawing/2014/main" id="{74442059-2556-724D-BB26-A5B79CC95C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18625" y="4229116"/>
              <a:ext cx="0" cy="56831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Line 24">
              <a:extLst>
                <a:ext uri="{FF2B5EF4-FFF2-40B4-BE49-F238E27FC236}">
                  <a16:creationId xmlns:a16="http://schemas.microsoft.com/office/drawing/2014/main" id="{6DB99174-9756-5242-8301-E90AE5F40B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4824" y="2624137"/>
              <a:ext cx="1" cy="21748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5915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571A3-DD4C-DA4E-A27A-259CFFB6F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32681"/>
            <a:ext cx="7729728" cy="1188720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dirty="0"/>
              <a:t>Benefits OF A K AWARD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513142-BC94-7641-A55E-D547357128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1650" y="1878008"/>
            <a:ext cx="5553075" cy="4159377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600" dirty="0"/>
              <a:t>To support you to become an independent researcher</a:t>
            </a:r>
          </a:p>
          <a:p>
            <a:r>
              <a:rPr lang="en-US" sz="2600" dirty="0"/>
              <a:t>To protect your time for research activity</a:t>
            </a:r>
          </a:p>
          <a:p>
            <a:r>
              <a:rPr lang="en-US" sz="2600" dirty="0"/>
              <a:t>To formalize and ensure quality mentorship</a:t>
            </a:r>
          </a:p>
          <a:p>
            <a:r>
              <a:rPr lang="en-US" sz="2600" dirty="0"/>
              <a:t>To generate pilot data</a:t>
            </a:r>
          </a:p>
          <a:p>
            <a:r>
              <a:rPr lang="en-US" sz="2600" dirty="0"/>
              <a:t>To increase the likelihood of having your own R01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E6F5E8E-C0A4-D24F-9D5B-8088AB3C76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2186" b="9417"/>
          <a:stretch/>
        </p:blipFill>
        <p:spPr>
          <a:xfrm>
            <a:off x="7616919" y="2166219"/>
            <a:ext cx="3700462" cy="3385661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93868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CA9B6B68-E56B-CB4C-9F31-C38444DA9210}"/>
              </a:ext>
            </a:extLst>
          </p:cNvPr>
          <p:cNvSpPr txBox="1">
            <a:spLocks noChangeArrowheads="1"/>
          </p:cNvSpPr>
          <p:nvPr/>
        </p:nvSpPr>
        <p:spPr>
          <a:xfrm>
            <a:off x="941295" y="1788982"/>
            <a:ext cx="5718270" cy="483235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BernhardMod BT" pitchFamily="18" charset="0"/>
              </a:rPr>
              <a:t>Mentored Research Scientist Career Development Award (K01)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BernhardMod BT" pitchFamily="18" charset="0"/>
              </a:rPr>
              <a:t>Academic Career Development Award (K07)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BernhardMod BT" pitchFamily="18" charset="0"/>
              </a:rPr>
              <a:t>Career Transition Award (K22)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BernhardMod BT" pitchFamily="18" charset="0"/>
              </a:rPr>
              <a:t>Mentored Patient-Oriented Research Career Development  (K23)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latin typeface="BernhardMod BT"/>
              </a:rPr>
              <a:t>Mentored Quantitative Research Career Development Award (K25)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latin typeface="BernhardMod BT"/>
              </a:rPr>
              <a:t>Faculty Development Award to Promote Diversity (K01; IC-specific, e.g., NIDCR, 			NHLBI, NINDS, NCI)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 dirty="0">
              <a:latin typeface="BernhardMod B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latin typeface="BernhardMod BT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400" kern="0" dirty="0">
              <a:latin typeface="BernhardMod BT" pitchFamily="18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7A1052-1A09-EC4A-AB21-4B348AE56DCA}"/>
              </a:ext>
            </a:extLst>
          </p:cNvPr>
          <p:cNvSpPr txBox="1">
            <a:spLocks noChangeArrowheads="1"/>
          </p:cNvSpPr>
          <p:nvPr/>
        </p:nvSpPr>
        <p:spPr>
          <a:xfrm>
            <a:off x="7472699" y="2266091"/>
            <a:ext cx="3778006" cy="2325818"/>
          </a:xfrm>
          <a:prstGeom prst="rect">
            <a:avLst/>
          </a:prstGeom>
          <a:solidFill>
            <a:srgbClr val="99CCFF"/>
          </a:solidFill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>
            <a:flatTx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kern="0" dirty="0">
                <a:latin typeface="Gill Sans MT" panose="020B0502020104020203" pitchFamily="34" charset="77"/>
              </a:rPr>
              <a:t>             </a:t>
            </a:r>
            <a:r>
              <a:rPr lang="en-US" sz="2000" b="1" kern="0" dirty="0">
                <a:latin typeface="Gill Sans MT" panose="020B0502020104020203" pitchFamily="34" charset="77"/>
              </a:rPr>
              <a:t>FEATURES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b="1" kern="0" dirty="0">
                <a:latin typeface="Gill Sans MT" panose="020B0502020104020203" pitchFamily="34" charset="77"/>
              </a:rPr>
              <a:t>Duration: 5 years (max)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b="1" kern="0" dirty="0">
                <a:latin typeface="Gill Sans MT" panose="020B0502020104020203" pitchFamily="34" charset="77"/>
              </a:rPr>
              <a:t>Mentor: Yes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b="1" kern="0" dirty="0">
                <a:latin typeface="Gill Sans MT" panose="020B0502020104020203" pitchFamily="34" charset="77"/>
              </a:rPr>
              <a:t>Salary: Up to $100,000 DC                                            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b="1" kern="0" dirty="0">
                <a:latin typeface="Gill Sans MT" panose="020B0502020104020203" pitchFamily="34" charset="77"/>
              </a:rPr>
              <a:t>Res. Costs: Up to $50,000 DC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b="1" kern="0" dirty="0">
                <a:latin typeface="Gill Sans MT" panose="020B0502020104020203" pitchFamily="34" charset="77"/>
              </a:rPr>
              <a:t>Renew: No</a:t>
            </a:r>
            <a:r>
              <a:rPr lang="en-US" sz="2000" b="1" kern="0" dirty="0">
                <a:solidFill>
                  <a:schemeClr val="tx2"/>
                </a:solidFill>
                <a:latin typeface="Gill Sans MT" panose="020B0502020104020203" pitchFamily="34" charset="77"/>
              </a:rPr>
              <a:t>                                                     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9B4DEAF-D35B-004C-82A1-2ECEAE5ED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84467"/>
            <a:ext cx="7729728" cy="1188720"/>
          </a:xfrm>
        </p:spPr>
        <p:txBody>
          <a:bodyPr/>
          <a:lstStyle/>
          <a:p>
            <a:r>
              <a:rPr lang="en-US" dirty="0"/>
              <a:t>Research career development AWARDS</a:t>
            </a:r>
          </a:p>
        </p:txBody>
      </p:sp>
    </p:spTree>
    <p:extLst>
      <p:ext uri="{BB962C8B-B14F-4D97-AF65-F5344CB8AC3E}">
        <p14:creationId xmlns:p14="http://schemas.microsoft.com/office/powerpoint/2010/main" val="3031843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C69D8A65-AF28-1947-AF50-BE171752F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1" y="1752600"/>
            <a:ext cx="41830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20000"/>
              </a:spcBef>
              <a:buFontTx/>
              <a:buNone/>
            </a:pPr>
            <a:endParaRPr lang="en-US" altLang="en-US" sz="2400" dirty="0">
              <a:latin typeface="+mn-lt"/>
            </a:endParaRP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Mentored Research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Scientist Development   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(K99/R00)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FontTx/>
              <a:buNone/>
            </a:pPr>
            <a:r>
              <a:rPr lang="en-US" altLang="en-US" sz="2400" i="1" dirty="0">
                <a:latin typeface="+mn-lt"/>
              </a:rPr>
              <a:t>          “Kangaroo”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FontTx/>
              <a:buNone/>
            </a:pPr>
            <a:endParaRPr lang="en-US" altLang="en-US" sz="2400" dirty="0">
              <a:latin typeface="BernhardMod BT"/>
            </a:endParaRP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220E218E-85B3-4D4B-BD8B-A4BE85FE9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661" y="1752600"/>
            <a:ext cx="3970338" cy="431571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  <a:contourClr>
              <a:srgbClr val="99CCFF"/>
            </a:contourClr>
          </a:sp3d>
        </p:spPr>
        <p:txBody>
          <a:bodyPr>
            <a:flatTx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20000"/>
              </a:spcBef>
              <a:buFontTx/>
              <a:buNone/>
            </a:pPr>
            <a:r>
              <a:rPr lang="en-US" altLang="en-US" sz="1400" dirty="0">
                <a:solidFill>
                  <a:schemeClr val="tx2"/>
                </a:solidFill>
                <a:latin typeface="Gill Sans MT" panose="020B0502020104020203" pitchFamily="34" charset="77"/>
              </a:rPr>
              <a:t>                    </a:t>
            </a:r>
            <a:r>
              <a:rPr lang="en-US" altLang="en-US" sz="2000" b="1" dirty="0">
                <a:latin typeface="Gill Sans MT" panose="020B0502020104020203" pitchFamily="34" charset="77"/>
              </a:rPr>
              <a:t>FEATURES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FontTx/>
              <a:buNone/>
            </a:pPr>
            <a:endParaRPr lang="en-US" altLang="en-US" sz="1400" b="1" dirty="0">
              <a:latin typeface="Gill Sans MT" panose="020B0502020104020203" pitchFamily="34" charset="77"/>
            </a:endParaRP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FontTx/>
              <a:buNone/>
            </a:pPr>
            <a:r>
              <a:rPr lang="en-US" altLang="en-US" sz="2000" b="1" dirty="0">
                <a:latin typeface="Gill Sans MT" panose="020B0502020104020203" pitchFamily="34" charset="77"/>
              </a:rPr>
              <a:t>Eligibility: &lt; than 4 yrs postdoc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FontTx/>
              <a:buNone/>
            </a:pPr>
            <a:r>
              <a:rPr lang="en-US" altLang="en-US" sz="2000" b="1" dirty="0">
                <a:latin typeface="Gill Sans MT" panose="020B0502020104020203" pitchFamily="34" charset="77"/>
              </a:rPr>
              <a:t>Duration: 5 years (max); 1-2 yrs mentored, 2-3 yrs independent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FontTx/>
              <a:buNone/>
            </a:pPr>
            <a:r>
              <a:rPr lang="en-US" altLang="en-US" sz="2000" b="1" dirty="0">
                <a:latin typeface="Gill Sans MT" panose="020B0502020104020203" pitchFamily="34" charset="77"/>
              </a:rPr>
              <a:t>Mentor:  Yes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FontTx/>
              <a:buNone/>
            </a:pPr>
            <a:endParaRPr lang="en-US" altLang="en-US" sz="2000" b="1" dirty="0">
              <a:latin typeface="Gill Sans MT" panose="020B0502020104020203" pitchFamily="34" charset="77"/>
            </a:endParaRP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FontTx/>
              <a:buNone/>
            </a:pPr>
            <a:r>
              <a:rPr lang="en-US" altLang="en-US" sz="2000" b="1" dirty="0">
                <a:latin typeface="Gill Sans MT" panose="020B0502020104020203" pitchFamily="34" charset="77"/>
              </a:rPr>
              <a:t>Initial period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FontTx/>
              <a:buNone/>
            </a:pPr>
            <a:r>
              <a:rPr lang="en-US" altLang="en-US" sz="2000" b="1" dirty="0">
                <a:latin typeface="Gill Sans MT" panose="020B0502020104020203" pitchFamily="34" charset="77"/>
              </a:rPr>
              <a:t>Salary: Up to $100,000 DC                                             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FontTx/>
              <a:buNone/>
            </a:pPr>
            <a:r>
              <a:rPr lang="en-US" altLang="en-US" sz="2000" b="1" dirty="0">
                <a:latin typeface="Gill Sans MT" panose="020B0502020104020203" pitchFamily="34" charset="77"/>
              </a:rPr>
              <a:t>Res. Costs: Up to $30,000 DC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FontTx/>
              <a:buNone/>
            </a:pPr>
            <a:endParaRPr lang="en-US" altLang="en-US" sz="2000" b="1" dirty="0">
              <a:latin typeface="Gill Sans MT" panose="020B0502020104020203" pitchFamily="34" charset="77"/>
            </a:endParaRP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FontTx/>
              <a:buNone/>
            </a:pPr>
            <a:r>
              <a:rPr lang="en-US" altLang="en-US" sz="2000" b="1" dirty="0">
                <a:latin typeface="Gill Sans MT" panose="020B0502020104020203" pitchFamily="34" charset="77"/>
              </a:rPr>
              <a:t>Independent Award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FontTx/>
              <a:buNone/>
            </a:pPr>
            <a:r>
              <a:rPr lang="en-US" altLang="en-US" sz="2000" b="1" dirty="0">
                <a:latin typeface="Gill Sans MT" panose="020B0502020104020203" pitchFamily="34" charset="77"/>
              </a:rPr>
              <a:t>Res. Costs: Up to $249,000 DC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FontTx/>
              <a:buNone/>
            </a:pPr>
            <a:endParaRPr lang="en-US" altLang="en-US" sz="2000" b="1" dirty="0">
              <a:latin typeface="Gill Sans MT" panose="020B0502020104020203" pitchFamily="34" charset="77"/>
            </a:endParaRP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FontTx/>
              <a:buNone/>
            </a:pPr>
            <a:r>
              <a:rPr lang="en-US" altLang="en-US" sz="2000" b="1" dirty="0">
                <a:latin typeface="Gill Sans MT" panose="020B0502020104020203" pitchFamily="34" charset="77"/>
              </a:rPr>
              <a:t>Renew: No</a:t>
            </a:r>
            <a:r>
              <a:rPr lang="en-US" altLang="en-US" sz="1600" dirty="0">
                <a:solidFill>
                  <a:schemeClr val="tx2"/>
                </a:solidFill>
                <a:latin typeface="Gill Sans MT" panose="020B0502020104020203" pitchFamily="34" charset="77"/>
              </a:rPr>
              <a:t>                                                      </a:t>
            </a:r>
            <a:endParaRPr lang="en-US" altLang="en-US" sz="1400" dirty="0">
              <a:solidFill>
                <a:schemeClr val="tx2"/>
              </a:solidFill>
              <a:latin typeface="Gill Sans MT" panose="020B0502020104020203" pitchFamily="34" charset="77"/>
            </a:endParaRPr>
          </a:p>
        </p:txBody>
      </p:sp>
      <p:graphicFrame>
        <p:nvGraphicFramePr>
          <p:cNvPr id="12293" name="Object 2">
            <a:extLst>
              <a:ext uri="{FF2B5EF4-FFF2-40B4-BE49-F238E27FC236}">
                <a16:creationId xmlns:a16="http://schemas.microsoft.com/office/drawing/2014/main" id="{B6A48E5F-DBE2-CD41-B2C2-16E08DA80B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195727"/>
              </p:ext>
            </p:extLst>
          </p:nvPr>
        </p:nvGraphicFramePr>
        <p:xfrm>
          <a:off x="2766219" y="3579114"/>
          <a:ext cx="2460625" cy="302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Clip" r:id="rId3" imgW="18491200" imgH="22720300" progId="MS_ClipArt_Gallery.2">
                  <p:embed/>
                </p:oleObj>
              </mc:Choice>
              <mc:Fallback>
                <p:oleObj name="Clip" r:id="rId3" imgW="18491200" imgH="22720300" progId="MS_ClipArt_Gallery.2">
                  <p:embed/>
                  <p:pic>
                    <p:nvPicPr>
                      <p:cNvPr id="12293" name="Object 2">
                        <a:extLst>
                          <a:ext uri="{FF2B5EF4-FFF2-40B4-BE49-F238E27FC236}">
                            <a16:creationId xmlns:a16="http://schemas.microsoft.com/office/drawing/2014/main" id="{B6A48E5F-DBE2-CD41-B2C2-16E08DA80B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6219" y="3579114"/>
                        <a:ext cx="2460625" cy="302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8C9641D-1810-214C-AAA9-E581FAF32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3200" y="256286"/>
            <a:ext cx="7729728" cy="1188720"/>
          </a:xfrm>
        </p:spPr>
        <p:txBody>
          <a:bodyPr>
            <a:normAutofit fontScale="90000"/>
          </a:bodyPr>
          <a:lstStyle/>
          <a:p>
            <a:br>
              <a:rPr lang="en-US" altLang="en-US" dirty="0"/>
            </a:br>
            <a:r>
              <a:rPr lang="en-US" altLang="en-US" sz="3100" dirty="0"/>
              <a:t>NEW INVESTIGATOR CAREER AWARDS: </a:t>
            </a:r>
            <a:br>
              <a:rPr lang="en-US" altLang="en-US" sz="3100" dirty="0"/>
            </a:br>
            <a:r>
              <a:rPr lang="en-US" altLang="en-US" sz="3100" dirty="0"/>
              <a:t>PATHWAY TO INDEPENDENCE</a:t>
            </a:r>
            <a:br>
              <a:rPr lang="en-US" altLang="en-US" sz="3100" dirty="0"/>
            </a:b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2681986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668D6-24F7-D14B-B139-E3F17DA25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0939"/>
            <a:ext cx="7729728" cy="1188720"/>
          </a:xfrm>
        </p:spPr>
        <p:txBody>
          <a:bodyPr>
            <a:normAutofit/>
          </a:bodyPr>
          <a:lstStyle/>
          <a:p>
            <a:r>
              <a:rPr lang="en-US" dirty="0"/>
              <a:t>K SUCCESS RATES HIGHER </a:t>
            </a:r>
            <a:r>
              <a:rPr lang="en-US"/>
              <a:t>THAN </a:t>
            </a:r>
            <a:r>
              <a:rPr lang="en-US" cap="none"/>
              <a:t>R01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00BCFC4-686B-9443-A01F-507F1ECE8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955162"/>
              </p:ext>
            </p:extLst>
          </p:nvPr>
        </p:nvGraphicFramePr>
        <p:xfrm>
          <a:off x="2231136" y="1872640"/>
          <a:ext cx="7729728" cy="417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8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8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82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8288">
                  <a:extLst>
                    <a:ext uri="{9D8B030D-6E8A-4147-A177-3AD203B41FA5}">
                      <a16:colId xmlns:a16="http://schemas.microsoft.com/office/drawing/2014/main" val="270445914"/>
                    </a:ext>
                  </a:extLst>
                </a:gridCol>
                <a:gridCol w="1288288">
                  <a:extLst>
                    <a:ext uri="{9D8B030D-6E8A-4147-A177-3AD203B41FA5}">
                      <a16:colId xmlns:a16="http://schemas.microsoft.com/office/drawing/2014/main" val="630423790"/>
                    </a:ext>
                  </a:extLst>
                </a:gridCol>
              </a:tblGrid>
              <a:tr h="521586"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Gill Sans MT" panose="020B0502020104020203" pitchFamily="34" charset="77"/>
                        </a:rPr>
                        <a:t> 2014 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620" marR="18288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Gill Sans MT" panose="020B0502020104020203" pitchFamily="34" charset="77"/>
                        </a:rPr>
                        <a:t> 2015 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620" marR="18288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Gill Sans MT" panose="020B0502020104020203" pitchFamily="34" charset="77"/>
                        </a:rPr>
                        <a:t> 2016  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620" marR="18288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77"/>
                        </a:rPr>
                        <a:t>2017</a:t>
                      </a:r>
                    </a:p>
                  </a:txBody>
                  <a:tcPr marL="7620" marR="18288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Gill Sans MT" panose="020B0502020104020203" pitchFamily="34" charset="77"/>
                        </a:rPr>
                        <a:t>2018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620" marR="182880" marT="7621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5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77"/>
                        </a:rPr>
                        <a:t>R01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82880" marR="762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77"/>
                        </a:rPr>
                        <a:t>18.8%</a:t>
                      </a:r>
                    </a:p>
                  </a:txBody>
                  <a:tcPr marL="7620" marR="18288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77"/>
                        </a:rPr>
                        <a:t>18.9%</a:t>
                      </a:r>
                    </a:p>
                  </a:txBody>
                  <a:tcPr marL="7620" marR="18288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77"/>
                        </a:rPr>
                        <a:t>20%</a:t>
                      </a:r>
                    </a:p>
                  </a:txBody>
                  <a:tcPr marL="7620" marR="18288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77"/>
                        </a:rPr>
                        <a:t>19.3%</a:t>
                      </a:r>
                    </a:p>
                  </a:txBody>
                  <a:tcPr marL="7620" marR="18288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77"/>
                        </a:rPr>
                        <a:t>21.7%</a:t>
                      </a:r>
                    </a:p>
                  </a:txBody>
                  <a:tcPr marL="7620" marR="182880" marT="7621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5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77"/>
                        </a:rPr>
                        <a:t> K01 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82880" marR="762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77"/>
                        </a:rPr>
                        <a:t>35% 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620" marR="18288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77"/>
                        </a:rPr>
                        <a:t> 33.6% 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620" marR="18288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77"/>
                        </a:rPr>
                        <a:t> 32.1% 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620" marR="18288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77"/>
                        </a:rPr>
                        <a:t>31.5%</a:t>
                      </a:r>
                    </a:p>
                  </a:txBody>
                  <a:tcPr marL="7620" marR="18288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77"/>
                        </a:rPr>
                        <a:t>31%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620" marR="182880" marT="7621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5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77"/>
                        </a:rPr>
                        <a:t> K07 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82880" marR="762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77"/>
                        </a:rPr>
                        <a:t>19% 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620" marR="18288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77"/>
                        </a:rPr>
                        <a:t>25.3% 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620" marR="18288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77"/>
                        </a:rPr>
                        <a:t> 27.4% 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620" marR="18288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77"/>
                        </a:rPr>
                        <a:t>14.5%</a:t>
                      </a:r>
                    </a:p>
                  </a:txBody>
                  <a:tcPr marL="7620" marR="18288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77"/>
                        </a:rPr>
                        <a:t>28.2%</a:t>
                      </a:r>
                    </a:p>
                  </a:txBody>
                  <a:tcPr marL="7620" marR="182880" marT="7621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5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77"/>
                        </a:rPr>
                        <a:t>K22</a:t>
                      </a:r>
                    </a:p>
                  </a:txBody>
                  <a:tcPr marL="182880" marR="762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77"/>
                        </a:rPr>
                        <a:t>15%</a:t>
                      </a:r>
                    </a:p>
                  </a:txBody>
                  <a:tcPr marL="7620" marR="18288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77"/>
                        </a:rPr>
                        <a:t>22.9%</a:t>
                      </a:r>
                    </a:p>
                  </a:txBody>
                  <a:tcPr marL="7620" marR="18288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77"/>
                        </a:rPr>
                        <a:t>24.2%</a:t>
                      </a:r>
                    </a:p>
                  </a:txBody>
                  <a:tcPr marL="7620" marR="18288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77"/>
                        </a:rPr>
                        <a:t>18.6%</a:t>
                      </a:r>
                    </a:p>
                  </a:txBody>
                  <a:tcPr marL="7620" marR="18288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77"/>
                        </a:rPr>
                        <a:t>18.7%</a:t>
                      </a:r>
                    </a:p>
                  </a:txBody>
                  <a:tcPr marL="7620" marR="182880" marT="7621" marB="0" anchor="ctr"/>
                </a:tc>
                <a:extLst>
                  <a:ext uri="{0D108BD9-81ED-4DB2-BD59-A6C34878D82A}">
                    <a16:rowId xmlns:a16="http://schemas.microsoft.com/office/drawing/2014/main" val="1600701288"/>
                  </a:ext>
                </a:extLst>
              </a:tr>
              <a:tr h="5215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77"/>
                        </a:rPr>
                        <a:t> K23 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82880" marR="762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77"/>
                        </a:rPr>
                        <a:t>38% 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620" marR="18288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77"/>
                        </a:rPr>
                        <a:t> 35% 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620" marR="18288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77"/>
                        </a:rPr>
                        <a:t> 36% 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620" marR="18288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77"/>
                        </a:rPr>
                        <a:t>34%</a:t>
                      </a:r>
                    </a:p>
                  </a:txBody>
                  <a:tcPr marL="7620" marR="18288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77"/>
                        </a:rPr>
                        <a:t>37.7%</a:t>
                      </a:r>
                    </a:p>
                  </a:txBody>
                  <a:tcPr marL="7620" marR="182880" marT="7621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5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77"/>
                        </a:rPr>
                        <a:t> K25 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82880" marR="762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77"/>
                        </a:rPr>
                        <a:t>27% 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620" marR="18288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77"/>
                        </a:rPr>
                        <a:t> 22.6% 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620" marR="18288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77"/>
                        </a:rPr>
                        <a:t> 24.6% 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620" marR="18288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77"/>
                        </a:rPr>
                        <a:t>23.5%</a:t>
                      </a:r>
                    </a:p>
                  </a:txBody>
                  <a:tcPr marL="7620" marR="18288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77"/>
                        </a:rPr>
                        <a:t>17.1%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620" marR="182880" marT="7621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15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77"/>
                        </a:rPr>
                        <a:t> K99 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82880" marR="762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77"/>
                        </a:rPr>
                        <a:t>22% 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620" marR="18288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77"/>
                        </a:rPr>
                        <a:t> 22.3% 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620" marR="18288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77"/>
                        </a:rPr>
                        <a:t> 23% 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620" marR="18288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77"/>
                        </a:rPr>
                        <a:t>23.4%</a:t>
                      </a:r>
                    </a:p>
                  </a:txBody>
                  <a:tcPr marL="7620" marR="18288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77"/>
                        </a:rPr>
                        <a:t>26.2%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620" marR="182880" marT="7621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231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10825-5B6E-E149-86FE-4A68F8ABC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NIH Scholars Program at UF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DE280-B73A-B746-8D78-EBC9CF68E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431286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sz="2100" dirty="0"/>
              <a:t>Grant Writing Workshops &amp; Development Bootcamps</a:t>
            </a:r>
          </a:p>
          <a:p>
            <a:pPr lvl="1"/>
            <a:r>
              <a:rPr lang="en-US" sz="2100" dirty="0"/>
              <a:t>Virtual Live Stream</a:t>
            </a:r>
          </a:p>
          <a:p>
            <a:pPr lvl="1"/>
            <a:r>
              <a:rPr lang="en-US" sz="2100" dirty="0"/>
              <a:t>Recorded and PPTs</a:t>
            </a:r>
          </a:p>
          <a:p>
            <a:pPr lvl="1"/>
            <a:r>
              <a:rPr lang="en-US" sz="2100" dirty="0"/>
              <a:t>In Person (Pending Participation Number)</a:t>
            </a:r>
          </a:p>
          <a:p>
            <a:pPr marL="228600" lvl="1" indent="0">
              <a:buNone/>
            </a:pPr>
            <a:r>
              <a:rPr lang="en-US" sz="2100" dirty="0"/>
              <a:t>Potential Secondary Mentors Among UF Senior Faculty</a:t>
            </a:r>
          </a:p>
          <a:p>
            <a:pPr marL="228600" lvl="1" indent="0">
              <a:buNone/>
            </a:pPr>
            <a:r>
              <a:rPr lang="en-US" sz="2100" dirty="0"/>
              <a:t>Career Development Toolkits </a:t>
            </a:r>
          </a:p>
          <a:p>
            <a:pPr lvl="1"/>
            <a:r>
              <a:rPr lang="en-US" sz="2100" dirty="0">
                <a:hlinkClick r:id="rId2"/>
              </a:rPr>
              <a:t>https://www.ctsi.ufl.edu/education/grant-workshops/k-college-toolkit/</a:t>
            </a:r>
            <a:endParaRPr lang="en-US" sz="2100" dirty="0"/>
          </a:p>
          <a:p>
            <a:pPr marL="0" indent="0">
              <a:buNone/>
            </a:pPr>
            <a:r>
              <a:rPr lang="en-US" sz="2100" dirty="0"/>
              <a:t>Library of K awards and summary statements</a:t>
            </a:r>
          </a:p>
          <a:p>
            <a:pPr marL="0" indent="0">
              <a:buNone/>
            </a:pPr>
            <a:r>
              <a:rPr lang="en-US" sz="2100" dirty="0"/>
              <a:t>Boilerplate resources (e.g., responsible conduct of research, rigor and reproducibility</a:t>
            </a:r>
          </a:p>
          <a:p>
            <a:pPr lvl="1"/>
            <a:endParaRPr lang="en-US" dirty="0"/>
          </a:p>
          <a:p>
            <a:pPr marL="2286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72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Granting Writing Opportunities for Early Stage Investigators at the UF HSC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200" dirty="0"/>
              <a:t>Grant-writing Clearing House</a:t>
            </a:r>
          </a:p>
          <a:p>
            <a:pPr marL="0" indent="0">
              <a:buNone/>
            </a:pPr>
            <a:r>
              <a:rPr lang="en-US" sz="3200" dirty="0"/>
              <a:t>F  Writers’ Workshop and Toolkit</a:t>
            </a:r>
          </a:p>
          <a:p>
            <a:pPr marL="0" indent="0">
              <a:buNone/>
            </a:pPr>
            <a:r>
              <a:rPr lang="en-US" sz="3200" dirty="0"/>
              <a:t>K Writers’ Workshop and Toolkit</a:t>
            </a:r>
          </a:p>
          <a:p>
            <a:pPr marL="0" indent="0">
              <a:buNone/>
            </a:pPr>
            <a:r>
              <a:rPr lang="en-US" sz="3200" dirty="0"/>
              <a:t>Pilot Study Writers’ Workshop</a:t>
            </a:r>
          </a:p>
          <a:p>
            <a:pPr marL="0" indent="0">
              <a:buNone/>
            </a:pPr>
            <a:r>
              <a:rPr lang="en-US" sz="3200" dirty="0"/>
              <a:t>Diversity Supplement Writers’ Workshop</a:t>
            </a:r>
          </a:p>
          <a:p>
            <a:pPr marL="0" indent="0">
              <a:buNone/>
            </a:pPr>
            <a:r>
              <a:rPr lang="en-US" sz="3200" dirty="0"/>
              <a:t>K to R </a:t>
            </a:r>
            <a:r>
              <a:rPr lang="en-US" sz="3200" dirty="0" err="1"/>
              <a:t>Bootcamp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NIH Loan Repayment Program Workshop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B6C78-DD88-42C0-8E90-0154A5DA90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0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B6C78-DD88-42C0-8E90-0154A5DA90D6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846" b="4233"/>
          <a:stretch/>
        </p:blipFill>
        <p:spPr>
          <a:xfrm>
            <a:off x="1712013" y="427228"/>
            <a:ext cx="10453049" cy="599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00263" y="6239658"/>
            <a:ext cx="5075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*Record high number for UF</a:t>
            </a:r>
          </a:p>
          <a:p>
            <a:pPr algn="r"/>
            <a:r>
              <a:rPr lang="en-US" dirty="0"/>
              <a:t>Data from NIH </a:t>
            </a:r>
            <a:r>
              <a:rPr lang="en-US" dirty="0" err="1"/>
              <a:t>RePORTER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21548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596</Words>
  <Application>Microsoft Macintosh PowerPoint</Application>
  <PresentationFormat>Widescreen</PresentationFormat>
  <Paragraphs>152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BernhardMod BT</vt:lpstr>
      <vt:lpstr>Calibri</vt:lpstr>
      <vt:lpstr>Gill Sans MT</vt:lpstr>
      <vt:lpstr>Parcel</vt:lpstr>
      <vt:lpstr>Clip</vt:lpstr>
      <vt:lpstr> K Scholars Program </vt:lpstr>
      <vt:lpstr>National institutes of health Research Training  and CAREER Development</vt:lpstr>
      <vt:lpstr>Benefits OF A K AWARD</vt:lpstr>
      <vt:lpstr>Research career development AWARDS</vt:lpstr>
      <vt:lpstr> NEW INVESTIGATOR CAREER AWARDS:  PATHWAY TO INDEPENDENCE </vt:lpstr>
      <vt:lpstr>K SUCCESS RATES HIGHER THAN R01</vt:lpstr>
      <vt:lpstr>NIH Scholars Program at UF</vt:lpstr>
      <vt:lpstr>Granting Writing Opportunities for Early Stage Investigators at the UF HSC</vt:lpstr>
      <vt:lpstr>PowerPoint Presentation</vt:lpstr>
      <vt:lpstr>New K SCHOLARS PROGRAM AT FSU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K Scholars Program </dc:title>
  <dc:creator>Sylvie Naar</dc:creator>
  <cp:lastModifiedBy>Terra Bradley</cp:lastModifiedBy>
  <cp:revision>37</cp:revision>
  <dcterms:created xsi:type="dcterms:W3CDTF">2019-04-13T11:57:48Z</dcterms:created>
  <dcterms:modified xsi:type="dcterms:W3CDTF">2019-04-23T19:55:20Z</dcterms:modified>
</cp:coreProperties>
</file>