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945600" cy="32918400"/>
  <p:notesSz cx="6858000" cy="9144000"/>
  <p:defaultTextStyle>
    <a:defPPr>
      <a:defRPr lang="en-US"/>
    </a:defPPr>
    <a:lvl1pPr marL="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1pPr>
    <a:lvl2pPr marL="131673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2pPr>
    <a:lvl3pPr marL="263347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3pPr>
    <a:lvl4pPr marL="395020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4pPr>
    <a:lvl5pPr marL="5266944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5pPr>
    <a:lvl6pPr marL="6583680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6pPr>
    <a:lvl7pPr marL="7900416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7pPr>
    <a:lvl8pPr marL="9217152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8pPr>
    <a:lvl9pPr marL="10533888" algn="l" defTabSz="2633472" rtl="0" eaLnBrk="1" latinLnBrk="0" hangingPunct="1">
      <a:defRPr sz="5184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82F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08" autoAdjust="0"/>
    <p:restoredTop sz="94660"/>
  </p:normalViewPr>
  <p:slideViewPr>
    <p:cSldViewPr snapToGrid="0">
      <p:cViewPr varScale="1">
        <p:scale>
          <a:sx n="26" d="100"/>
          <a:sy n="26" d="100"/>
        </p:scale>
        <p:origin x="-1302" y="-114"/>
      </p:cViewPr>
      <p:guideLst>
        <p:guide orient="horz" pos="10368"/>
        <p:guide pos="691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750277" y="750277"/>
            <a:ext cx="20445046" cy="31417846"/>
          </a:xfrm>
          <a:prstGeom prst="rect">
            <a:avLst/>
          </a:prstGeom>
          <a:noFill/>
          <a:ln w="190500">
            <a:solidFill>
              <a:srgbClr val="782F4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0" hasCustomPrompt="1"/>
          </p:nvPr>
        </p:nvSpPr>
        <p:spPr>
          <a:xfrm>
            <a:off x="1382713" y="1476375"/>
            <a:ext cx="9215437" cy="92154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baseline="0"/>
            </a:lvl1pPr>
          </a:lstStyle>
          <a:p>
            <a:r>
              <a:rPr lang="en-US" dirty="0" smtClean="0"/>
              <a:t>Kate Herron will add picture</a:t>
            </a:r>
            <a:endParaRPr lang="en-US" dirty="0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1" hasCustomPrompt="1"/>
          </p:nvPr>
        </p:nvSpPr>
        <p:spPr>
          <a:xfrm>
            <a:off x="10761663" y="2711768"/>
            <a:ext cx="10158412" cy="992110"/>
          </a:xfrm>
          <a:prstGeom prst="rect">
            <a:avLst/>
          </a:prstGeom>
        </p:spPr>
        <p:txBody>
          <a:bodyPr/>
          <a:lstStyle>
            <a:lvl1pPr marL="0" indent="0" algn="ctr">
              <a:buFontTx/>
              <a:buNone/>
              <a:defRPr sz="60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Name</a:t>
            </a:r>
            <a:endParaRPr lang="en-US" dirty="0"/>
          </a:p>
        </p:txBody>
      </p:sp>
      <p:sp>
        <p:nvSpPr>
          <p:cNvPr id="12" name="TextBox 11"/>
          <p:cNvSpPr txBox="1"/>
          <p:nvPr userDrawn="1"/>
        </p:nvSpPr>
        <p:spPr>
          <a:xfrm>
            <a:off x="10761663" y="1873747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Name: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 Placeholder 10"/>
          <p:cNvSpPr>
            <a:spLocks noGrp="1"/>
          </p:cNvSpPr>
          <p:nvPr>
            <p:ph type="body" sz="quarter" idx="12" hasCustomPrompt="1"/>
          </p:nvPr>
        </p:nvSpPr>
        <p:spPr>
          <a:xfrm>
            <a:off x="10761663" y="5188701"/>
            <a:ext cx="10158412" cy="2044384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5400" b="1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Department</a:t>
            </a:r>
            <a:endParaRPr 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10761663" y="4419260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Department: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10761663" y="8994636"/>
            <a:ext cx="10158412" cy="1083860"/>
          </a:xfrm>
          <a:prstGeom prst="rect">
            <a:avLst/>
          </a:prstGeom>
        </p:spPr>
        <p:txBody>
          <a:bodyPr/>
          <a:lstStyle>
            <a:lvl1pPr marL="0" indent="0" algn="ctr">
              <a:lnSpc>
                <a:spcPct val="100000"/>
              </a:lnSpc>
              <a:spcBef>
                <a:spcPts val="0"/>
              </a:spcBef>
              <a:buFontTx/>
              <a:buNone/>
              <a:defRPr sz="4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Enter email</a:t>
            </a:r>
            <a:endParaRPr lang="en-US" dirty="0"/>
          </a:p>
        </p:txBody>
      </p:sp>
      <p:sp>
        <p:nvSpPr>
          <p:cNvPr id="16" name="TextBox 15"/>
          <p:cNvSpPr txBox="1"/>
          <p:nvPr userDrawn="1"/>
        </p:nvSpPr>
        <p:spPr>
          <a:xfrm>
            <a:off x="10761663" y="822519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Contact:</a:t>
            </a:r>
            <a:endParaRPr lang="en-U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 Placeholder 10"/>
          <p:cNvSpPr>
            <a:spLocks noGrp="1"/>
          </p:cNvSpPr>
          <p:nvPr>
            <p:ph type="body" sz="quarter" idx="14" hasCustomPrompt="1"/>
          </p:nvPr>
        </p:nvSpPr>
        <p:spPr>
          <a:xfrm>
            <a:off x="1382712" y="12428654"/>
            <a:ext cx="19259867" cy="5836486"/>
          </a:xfrm>
          <a:prstGeom prst="rect">
            <a:avLst/>
          </a:prstGeom>
        </p:spPr>
        <p:txBody>
          <a:bodyPr/>
          <a:lstStyle>
            <a:lvl1pPr marL="685800" marR="0" indent="-685800" algn="l" defTabSz="2194560" rtl="0" eaLnBrk="1" fontAlgn="auto" latinLnBrk="0" hangingPunct="1">
              <a:lnSpc>
                <a:spcPct val="10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add your most recent research/creative endeavor– what have you been working on, and if a grant, who funded your work?</a:t>
            </a:r>
          </a:p>
        </p:txBody>
      </p:sp>
      <p:sp>
        <p:nvSpPr>
          <p:cNvPr id="18" name="TextBox 17"/>
          <p:cNvSpPr txBox="1"/>
          <p:nvPr userDrawn="1"/>
        </p:nvSpPr>
        <p:spPr>
          <a:xfrm>
            <a:off x="1382713" y="11544913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Current Research: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 Placeholder 10"/>
          <p:cNvSpPr>
            <a:spLocks noGrp="1"/>
          </p:cNvSpPr>
          <p:nvPr>
            <p:ph type="body" sz="quarter" idx="15" hasCustomPrompt="1"/>
          </p:nvPr>
        </p:nvSpPr>
        <p:spPr>
          <a:xfrm>
            <a:off x="1382712" y="19789272"/>
            <a:ext cx="19259867" cy="1967601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9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Please enter your broad areas of interest in one brief phrase.</a:t>
            </a:r>
            <a:endParaRPr lang="en-US" dirty="0"/>
          </a:p>
        </p:txBody>
      </p:sp>
      <p:sp>
        <p:nvSpPr>
          <p:cNvPr id="20" name="TextBox 19"/>
          <p:cNvSpPr txBox="1"/>
          <p:nvPr userDrawn="1"/>
        </p:nvSpPr>
        <p:spPr>
          <a:xfrm>
            <a:off x="1382713" y="18905531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What I am Interested in: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Text Placeholder 10"/>
          <p:cNvSpPr>
            <a:spLocks noGrp="1"/>
          </p:cNvSpPr>
          <p:nvPr>
            <p:ph type="body" sz="quarter" idx="16" hasCustomPrompt="1"/>
          </p:nvPr>
        </p:nvSpPr>
        <p:spPr>
          <a:xfrm>
            <a:off x="1382712" y="23569226"/>
            <a:ext cx="19259867" cy="7794694"/>
          </a:xfrm>
          <a:prstGeom prst="rect">
            <a:avLst/>
          </a:prstGeom>
        </p:spPr>
        <p:txBody>
          <a:bodyPr/>
          <a:lstStyle>
            <a:lvl1pPr marL="0" marR="0" indent="0" algn="l" defTabSz="2194560" rtl="0" eaLnBrk="1" fontAlgn="auto" latinLnBrk="0" hangingPunct="1">
              <a:lnSpc>
                <a:spcPct val="150000"/>
              </a:lnSpc>
              <a:spcBef>
                <a:spcPts val="24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4800" b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en-US" dirty="0" smtClean="0"/>
              <a:t>What research/creative strengths would you bring to a collaborative proposal?</a:t>
            </a:r>
            <a:endParaRPr lang="en-US" dirty="0"/>
          </a:p>
        </p:txBody>
      </p:sp>
      <p:sp>
        <p:nvSpPr>
          <p:cNvPr id="22" name="TextBox 21"/>
          <p:cNvSpPr txBox="1"/>
          <p:nvPr userDrawn="1"/>
        </p:nvSpPr>
        <p:spPr>
          <a:xfrm>
            <a:off x="1382713" y="22685485"/>
            <a:ext cx="1015841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Strengths:</a:t>
            </a:r>
            <a:endParaRPr lang="en-US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5389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7803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704821" y="1752600"/>
            <a:ext cx="4732020" cy="27896822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08761" y="1752600"/>
            <a:ext cx="13921740" cy="2789682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988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08760" y="8763000"/>
            <a:ext cx="189280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08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97331" y="8206749"/>
            <a:ext cx="18928080" cy="13693138"/>
          </a:xfrm>
          <a:prstGeom prst="rect">
            <a:avLst/>
          </a:prstGeom>
        </p:spPr>
        <p:txBody>
          <a:bodyPr anchor="b"/>
          <a:lstStyle>
            <a:lvl1pPr>
              <a:defRPr sz="1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97331" y="22029429"/>
            <a:ext cx="18928080" cy="720089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760">
                <a:solidFill>
                  <a:schemeClr val="tx1"/>
                </a:solidFill>
              </a:defRPr>
            </a:lvl1pPr>
            <a:lvl2pPr marL="1097280" indent="0">
              <a:buNone/>
              <a:defRPr sz="4800">
                <a:solidFill>
                  <a:schemeClr val="tx1">
                    <a:tint val="75000"/>
                  </a:schemeClr>
                </a:solidFill>
              </a:defRPr>
            </a:lvl2pPr>
            <a:lvl3pPr marL="2194560" indent="0">
              <a:buNone/>
              <a:defRPr sz="4320">
                <a:solidFill>
                  <a:schemeClr val="tx1">
                    <a:tint val="75000"/>
                  </a:schemeClr>
                </a:solidFill>
              </a:defRPr>
            </a:lvl3pPr>
            <a:lvl4pPr marL="32918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4pPr>
            <a:lvl5pPr marL="438912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5pPr>
            <a:lvl6pPr marL="548640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6pPr>
            <a:lvl7pPr marL="658368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7pPr>
            <a:lvl8pPr marL="768096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8pPr>
            <a:lvl9pPr marL="8778240" indent="0">
              <a:buNone/>
              <a:defRPr sz="38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9824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087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09960" y="8763000"/>
            <a:ext cx="9326880" cy="208864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2549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21" y="8069582"/>
            <a:ext cx="9284016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11621" y="12024360"/>
            <a:ext cx="9284016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1109961" y="8069582"/>
            <a:ext cx="9329738" cy="395477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760" b="1"/>
            </a:lvl1pPr>
            <a:lvl2pPr marL="1097280" indent="0">
              <a:buNone/>
              <a:defRPr sz="4800" b="1"/>
            </a:lvl2pPr>
            <a:lvl3pPr marL="2194560" indent="0">
              <a:buNone/>
              <a:defRPr sz="4320" b="1"/>
            </a:lvl3pPr>
            <a:lvl4pPr marL="3291840" indent="0">
              <a:buNone/>
              <a:defRPr sz="3840" b="1"/>
            </a:lvl4pPr>
            <a:lvl5pPr marL="4389120" indent="0">
              <a:buNone/>
              <a:defRPr sz="3840" b="1"/>
            </a:lvl5pPr>
            <a:lvl6pPr marL="5486400" indent="0">
              <a:buNone/>
              <a:defRPr sz="3840" b="1"/>
            </a:lvl6pPr>
            <a:lvl7pPr marL="6583680" indent="0">
              <a:buNone/>
              <a:defRPr sz="3840" b="1"/>
            </a:lvl7pPr>
            <a:lvl8pPr marL="7680960" indent="0">
              <a:buNone/>
              <a:defRPr sz="3840" b="1"/>
            </a:lvl8pPr>
            <a:lvl9pPr marL="8778240" indent="0">
              <a:buNone/>
              <a:defRPr sz="384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1109961" y="12024360"/>
            <a:ext cx="9329738" cy="1768602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8565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08760" y="1752607"/>
            <a:ext cx="18928080" cy="6362702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0568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0228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/>
          <a:lstStyle>
            <a:lvl1pPr>
              <a:defRPr sz="7680"/>
            </a:lvl1pPr>
            <a:lvl2pPr>
              <a:defRPr sz="6720"/>
            </a:lvl2pPr>
            <a:lvl3pPr>
              <a:defRPr sz="5760"/>
            </a:lvl3pPr>
            <a:lvl4pPr>
              <a:defRPr sz="4800"/>
            </a:lvl4pPr>
            <a:lvl5pPr>
              <a:defRPr sz="4800"/>
            </a:lvl5pPr>
            <a:lvl6pPr>
              <a:defRPr sz="4800"/>
            </a:lvl6pPr>
            <a:lvl7pPr>
              <a:defRPr sz="4800"/>
            </a:lvl7pPr>
            <a:lvl8pPr>
              <a:defRPr sz="4800"/>
            </a:lvl8pPr>
            <a:lvl9pPr>
              <a:defRPr sz="4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60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9" y="2194560"/>
            <a:ext cx="7078027" cy="7680960"/>
          </a:xfrm>
          <a:prstGeom prst="rect">
            <a:avLst/>
          </a:prstGeom>
        </p:spPr>
        <p:txBody>
          <a:bodyPr anchor="b"/>
          <a:lstStyle>
            <a:lvl1pPr>
              <a:defRPr sz="768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329738" y="4739647"/>
            <a:ext cx="11109960" cy="23393400"/>
          </a:xfrm>
          <a:prstGeom prst="rect">
            <a:avLst/>
          </a:prstGeom>
        </p:spPr>
        <p:txBody>
          <a:bodyPr anchor="t"/>
          <a:lstStyle>
            <a:lvl1pPr marL="0" indent="0">
              <a:buNone/>
              <a:defRPr sz="7680"/>
            </a:lvl1pPr>
            <a:lvl2pPr marL="1097280" indent="0">
              <a:buNone/>
              <a:defRPr sz="6720"/>
            </a:lvl2pPr>
            <a:lvl3pPr marL="2194560" indent="0">
              <a:buNone/>
              <a:defRPr sz="5760"/>
            </a:lvl3pPr>
            <a:lvl4pPr marL="3291840" indent="0">
              <a:buNone/>
              <a:defRPr sz="4800"/>
            </a:lvl4pPr>
            <a:lvl5pPr marL="4389120" indent="0">
              <a:buNone/>
              <a:defRPr sz="4800"/>
            </a:lvl5pPr>
            <a:lvl6pPr marL="5486400" indent="0">
              <a:buNone/>
              <a:defRPr sz="4800"/>
            </a:lvl6pPr>
            <a:lvl7pPr marL="6583680" indent="0">
              <a:buNone/>
              <a:defRPr sz="4800"/>
            </a:lvl7pPr>
            <a:lvl8pPr marL="7680960" indent="0">
              <a:buNone/>
              <a:defRPr sz="4800"/>
            </a:lvl8pPr>
            <a:lvl9pPr marL="8778240" indent="0">
              <a:buNone/>
              <a:defRPr sz="48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11619" y="9875520"/>
            <a:ext cx="7078027" cy="1829562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840"/>
            </a:lvl1pPr>
            <a:lvl2pPr marL="1097280" indent="0">
              <a:buNone/>
              <a:defRPr sz="3360"/>
            </a:lvl2pPr>
            <a:lvl3pPr marL="2194560" indent="0">
              <a:buNone/>
              <a:defRPr sz="2880"/>
            </a:lvl3pPr>
            <a:lvl4pPr marL="3291840" indent="0">
              <a:buNone/>
              <a:defRPr sz="2400"/>
            </a:lvl4pPr>
            <a:lvl5pPr marL="4389120" indent="0">
              <a:buNone/>
              <a:defRPr sz="2400"/>
            </a:lvl5pPr>
            <a:lvl6pPr marL="5486400" indent="0">
              <a:buNone/>
              <a:defRPr sz="2400"/>
            </a:lvl6pPr>
            <a:lvl7pPr marL="6583680" indent="0">
              <a:buNone/>
              <a:defRPr sz="2400"/>
            </a:lvl7pPr>
            <a:lvl8pPr marL="7680960" indent="0">
              <a:buNone/>
              <a:defRPr sz="2400"/>
            </a:lvl8pPr>
            <a:lvl9pPr marL="8778240" indent="0">
              <a:buNone/>
              <a:defRPr sz="2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50876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6D7D5A66-7DF0-4050-8C6F-E51E6FD02EE7}" type="datetimeFigureOut">
              <a:rPr lang="en-US" smtClean="0"/>
              <a:t>4/18/2016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7269480" y="30510487"/>
            <a:ext cx="7406640" cy="175260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5499080" y="30510487"/>
            <a:ext cx="4937760" cy="1752600"/>
          </a:xfrm>
          <a:prstGeom prst="rect">
            <a:avLst/>
          </a:prstGeom>
        </p:spPr>
        <p:txBody>
          <a:bodyPr/>
          <a:lstStyle/>
          <a:p>
            <a:fld id="{179C6A9A-C088-4FD3-9BBD-BF5B84ED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588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77470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94560" rtl="0" eaLnBrk="1" latinLnBrk="0" hangingPunct="1">
        <a:lnSpc>
          <a:spcPct val="90000"/>
        </a:lnSpc>
        <a:spcBef>
          <a:spcPct val="0"/>
        </a:spcBef>
        <a:buNone/>
        <a:defRPr sz="105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48640" indent="-548640" algn="l" defTabSz="2194560" rtl="0" eaLnBrk="1" latinLnBrk="0" hangingPunct="1">
        <a:lnSpc>
          <a:spcPct val="90000"/>
        </a:lnSpc>
        <a:spcBef>
          <a:spcPts val="2400"/>
        </a:spcBef>
        <a:buFont typeface="Arial" panose="020B0604020202020204" pitchFamily="34" charset="0"/>
        <a:buChar char="•"/>
        <a:defRPr sz="6720" kern="1200">
          <a:solidFill>
            <a:schemeClr val="tx1"/>
          </a:solidFill>
          <a:latin typeface="+mn-lt"/>
          <a:ea typeface="+mn-ea"/>
          <a:cs typeface="+mn-cs"/>
        </a:defRPr>
      </a:lvl1pPr>
      <a:lvl2pPr marL="16459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5760" kern="1200">
          <a:solidFill>
            <a:schemeClr val="tx1"/>
          </a:solidFill>
          <a:latin typeface="+mn-lt"/>
          <a:ea typeface="+mn-ea"/>
          <a:cs typeface="+mn-cs"/>
        </a:defRPr>
      </a:lvl2pPr>
      <a:lvl3pPr marL="27432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800" kern="1200">
          <a:solidFill>
            <a:schemeClr val="tx1"/>
          </a:solidFill>
          <a:latin typeface="+mn-lt"/>
          <a:ea typeface="+mn-ea"/>
          <a:cs typeface="+mn-cs"/>
        </a:defRPr>
      </a:lvl3pPr>
      <a:lvl4pPr marL="38404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93776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603504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713232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822960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9326880" indent="-548640" algn="l" defTabSz="2194560" rtl="0" eaLnBrk="1" latinLnBrk="0" hangingPunct="1">
        <a:lnSpc>
          <a:spcPct val="90000"/>
        </a:lnSpc>
        <a:spcBef>
          <a:spcPts val="1200"/>
        </a:spcBef>
        <a:buFont typeface="Arial" panose="020B0604020202020204" pitchFamily="34" charset="0"/>
        <a:buChar char="•"/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1pPr>
      <a:lvl2pPr marL="10972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2pPr>
      <a:lvl3pPr marL="21945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3pPr>
      <a:lvl4pPr marL="32918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4pPr>
      <a:lvl5pPr marL="438912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5pPr>
      <a:lvl6pPr marL="548640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6pPr>
      <a:lvl7pPr marL="658368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7pPr>
      <a:lvl8pPr marL="768096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8pPr>
      <a:lvl9pPr marL="8778240" algn="l" defTabSz="2194560" rtl="0" eaLnBrk="1" latinLnBrk="0" hangingPunct="1">
        <a:defRPr sz="43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Placeholder 44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US" dirty="0"/>
              <a:t>Michael </a:t>
            </a:r>
            <a:r>
              <a:rPr lang="en-US"/>
              <a:t>Delp</a:t>
            </a:r>
            <a:endParaRPr lang="en-US" dirty="0"/>
          </a:p>
        </p:txBody>
      </p:sp>
      <p:sp>
        <p:nvSpPr>
          <p:cNvPr id="46" name="Text Placeholder 4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en-US" dirty="0"/>
              <a:t>Nutrition, Food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Exercise Sciences</a:t>
            </a:r>
          </a:p>
        </p:txBody>
      </p:sp>
      <p:sp>
        <p:nvSpPr>
          <p:cNvPr id="47" name="Text Placeholder 46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/>
              <a:t>mdelp@fsu.edu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effects of actual and simulated microgravity on microvascular control mechanisms </a:t>
            </a:r>
            <a:r>
              <a:rPr lang="en-US" dirty="0" smtClean="0"/>
              <a:t>and </a:t>
            </a:r>
            <a:r>
              <a:rPr lang="en-US" dirty="0"/>
              <a:t>how these alterations contribute to health risks associated with spaceflight</a:t>
            </a:r>
            <a:r>
              <a:rPr lang="en-US" dirty="0" smtClean="0"/>
              <a:t>.</a:t>
            </a:r>
          </a:p>
          <a:p>
            <a:r>
              <a:rPr lang="en-US" dirty="0"/>
              <a:t>The effects of aging and exercise training on vascular control mechanisms in skeletal muscle</a:t>
            </a:r>
            <a:r>
              <a:rPr lang="en-US" dirty="0" smtClean="0"/>
              <a:t>.</a:t>
            </a:r>
          </a:p>
          <a:p>
            <a:r>
              <a:rPr lang="en-US" dirty="0" smtClean="0"/>
              <a:t>Coupling </a:t>
            </a:r>
            <a:r>
              <a:rPr lang="en-US" dirty="0"/>
              <a:t>of </a:t>
            </a:r>
            <a:r>
              <a:rPr lang="en-US" dirty="0" smtClean="0"/>
              <a:t>blood </a:t>
            </a:r>
            <a:r>
              <a:rPr lang="en-US" dirty="0"/>
              <a:t>flow and microvascular endothelial function to bone loss associated with disuse, old age and type II diabetes.</a:t>
            </a:r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Physical activity, aging, type II diabetes, spaceflight, space radiation and health</a:t>
            </a:r>
            <a:endParaRPr lang="en-US" dirty="0"/>
          </a:p>
        </p:txBody>
      </p:sp>
      <p:sp>
        <p:nvSpPr>
          <p:cNvPr id="9" name="Text Placeholder 8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en-US" dirty="0" smtClean="0"/>
              <a:t>Expertise in cardiovascular and exercise physiology, federal funding experience.</a:t>
            </a:r>
            <a:endParaRPr lang="en-US" dirty="0"/>
          </a:p>
        </p:txBody>
      </p:sp>
      <p:pic>
        <p:nvPicPr>
          <p:cNvPr id="181" name="Picture Placeholder 180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217" b="521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0048457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3042</TotalTime>
  <Words>95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Kevin John</dc:creator>
  <cp:lastModifiedBy>NHMFL</cp:lastModifiedBy>
  <cp:revision>119</cp:revision>
  <dcterms:created xsi:type="dcterms:W3CDTF">2016-03-29T15:11:58Z</dcterms:created>
  <dcterms:modified xsi:type="dcterms:W3CDTF">2016-04-18T19:05:41Z</dcterms:modified>
</cp:coreProperties>
</file>