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21945600" cy="32918400"/>
  <p:notesSz cx="6858000" cy="9144000"/>
  <p:defaultTextStyle>
    <a:defPPr>
      <a:defRPr lang="en-US"/>
    </a:defPPr>
    <a:lvl1pPr marL="0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1pPr>
    <a:lvl2pPr marL="1316736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2pPr>
    <a:lvl3pPr marL="2633472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3pPr>
    <a:lvl4pPr marL="3950208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4pPr>
    <a:lvl5pPr marL="5266944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5pPr>
    <a:lvl6pPr marL="6583680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6pPr>
    <a:lvl7pPr marL="7900416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7pPr>
    <a:lvl8pPr marL="9217152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8pPr>
    <a:lvl9pPr marL="10533888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82F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8" autoAdjust="0"/>
    <p:restoredTop sz="94660"/>
  </p:normalViewPr>
  <p:slideViewPr>
    <p:cSldViewPr snapToGrid="0">
      <p:cViewPr varScale="1">
        <p:scale>
          <a:sx n="26" d="100"/>
          <a:sy n="26" d="100"/>
        </p:scale>
        <p:origin x="-1302" y="-114"/>
      </p:cViewPr>
      <p:guideLst>
        <p:guide orient="horz" pos="10368"/>
        <p:guide pos="691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750277" y="750277"/>
            <a:ext cx="20445046" cy="31417846"/>
          </a:xfrm>
          <a:prstGeom prst="rect">
            <a:avLst/>
          </a:prstGeom>
          <a:noFill/>
          <a:ln w="190500">
            <a:solidFill>
              <a:srgbClr val="782F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0" hasCustomPrompt="1"/>
          </p:nvPr>
        </p:nvSpPr>
        <p:spPr>
          <a:xfrm>
            <a:off x="1382713" y="1476375"/>
            <a:ext cx="9215437" cy="92154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aseline="0"/>
            </a:lvl1pPr>
          </a:lstStyle>
          <a:p>
            <a:r>
              <a:rPr lang="en-US" dirty="0" smtClean="0"/>
              <a:t>Kate Herron will add picture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1" hasCustomPrompt="1"/>
          </p:nvPr>
        </p:nvSpPr>
        <p:spPr>
          <a:xfrm>
            <a:off x="10761663" y="2711768"/>
            <a:ext cx="10158412" cy="992110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sz="6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Enter Name</a:t>
            </a:r>
            <a:endParaRPr lang="en-US" dirty="0"/>
          </a:p>
        </p:txBody>
      </p:sp>
      <p:sp>
        <p:nvSpPr>
          <p:cNvPr id="12" name="TextBox 11"/>
          <p:cNvSpPr txBox="1"/>
          <p:nvPr userDrawn="1"/>
        </p:nvSpPr>
        <p:spPr>
          <a:xfrm>
            <a:off x="10761663" y="1873747"/>
            <a:ext cx="101584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Name:</a:t>
            </a: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 Placeholder 10"/>
          <p:cNvSpPr>
            <a:spLocks noGrp="1"/>
          </p:cNvSpPr>
          <p:nvPr>
            <p:ph type="body" sz="quarter" idx="12" hasCustomPrompt="1"/>
          </p:nvPr>
        </p:nvSpPr>
        <p:spPr>
          <a:xfrm>
            <a:off x="10761663" y="5188701"/>
            <a:ext cx="10158412" cy="2044384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5400" b="1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Enter Department</a:t>
            </a:r>
            <a:endParaRPr 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10761663" y="4419260"/>
            <a:ext cx="101584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Department:</a:t>
            </a: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 Placeholder 10"/>
          <p:cNvSpPr>
            <a:spLocks noGrp="1"/>
          </p:cNvSpPr>
          <p:nvPr>
            <p:ph type="body" sz="quarter" idx="13" hasCustomPrompt="1"/>
          </p:nvPr>
        </p:nvSpPr>
        <p:spPr>
          <a:xfrm>
            <a:off x="10761663" y="8994636"/>
            <a:ext cx="10158412" cy="1083860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48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Enter email</a:t>
            </a:r>
            <a:endParaRPr lang="en-US" dirty="0"/>
          </a:p>
        </p:txBody>
      </p:sp>
      <p:sp>
        <p:nvSpPr>
          <p:cNvPr id="16" name="TextBox 15"/>
          <p:cNvSpPr txBox="1"/>
          <p:nvPr userDrawn="1"/>
        </p:nvSpPr>
        <p:spPr>
          <a:xfrm>
            <a:off x="10761663" y="8225195"/>
            <a:ext cx="101584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Contact:</a:t>
            </a: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 Placeholder 10"/>
          <p:cNvSpPr>
            <a:spLocks noGrp="1"/>
          </p:cNvSpPr>
          <p:nvPr>
            <p:ph type="body" sz="quarter" idx="14" hasCustomPrompt="1"/>
          </p:nvPr>
        </p:nvSpPr>
        <p:spPr>
          <a:xfrm>
            <a:off x="1382712" y="12428654"/>
            <a:ext cx="19259867" cy="5836486"/>
          </a:xfrm>
          <a:prstGeom prst="rect">
            <a:avLst/>
          </a:prstGeom>
        </p:spPr>
        <p:txBody>
          <a:bodyPr/>
          <a:lstStyle>
            <a:lvl1pPr marL="685800" marR="0" indent="-685800" algn="l" defTabSz="2194560" rtl="0" eaLnBrk="1" fontAlgn="auto" latinLnBrk="0" hangingPunct="1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4800" b="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Please add your most recent research/creative endeavor– what have you been working on, and if a grant, who funded your work?</a:t>
            </a:r>
          </a:p>
        </p:txBody>
      </p:sp>
      <p:sp>
        <p:nvSpPr>
          <p:cNvPr id="18" name="TextBox 17"/>
          <p:cNvSpPr txBox="1"/>
          <p:nvPr userDrawn="1"/>
        </p:nvSpPr>
        <p:spPr>
          <a:xfrm>
            <a:off x="1382713" y="11544913"/>
            <a:ext cx="101584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Current Research:</a:t>
            </a:r>
            <a:endParaRPr lang="en-US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 Placeholder 10"/>
          <p:cNvSpPr>
            <a:spLocks noGrp="1"/>
          </p:cNvSpPr>
          <p:nvPr>
            <p:ph type="body" sz="quarter" idx="15" hasCustomPrompt="1"/>
          </p:nvPr>
        </p:nvSpPr>
        <p:spPr>
          <a:xfrm>
            <a:off x="1382712" y="19789272"/>
            <a:ext cx="19259867" cy="1967601"/>
          </a:xfrm>
          <a:prstGeom prst="rect">
            <a:avLst/>
          </a:prstGeom>
        </p:spPr>
        <p:txBody>
          <a:bodyPr/>
          <a:lstStyle>
            <a:lvl1pPr marL="0" marR="0" indent="0" algn="l" defTabSz="2194560" rtl="0" eaLnBrk="1" fontAlgn="auto" latinLnBrk="0" hangingPunct="1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800" b="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Please enter your broad areas of interest in one brief phrase.</a:t>
            </a:r>
            <a:endParaRPr lang="en-US" dirty="0"/>
          </a:p>
        </p:txBody>
      </p:sp>
      <p:sp>
        <p:nvSpPr>
          <p:cNvPr id="20" name="TextBox 19"/>
          <p:cNvSpPr txBox="1"/>
          <p:nvPr userDrawn="1"/>
        </p:nvSpPr>
        <p:spPr>
          <a:xfrm>
            <a:off x="1382713" y="18905531"/>
            <a:ext cx="101584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What I am Interested in:</a:t>
            </a:r>
            <a:endParaRPr lang="en-US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 Placeholder 10"/>
          <p:cNvSpPr>
            <a:spLocks noGrp="1"/>
          </p:cNvSpPr>
          <p:nvPr>
            <p:ph type="body" sz="quarter" idx="16" hasCustomPrompt="1"/>
          </p:nvPr>
        </p:nvSpPr>
        <p:spPr>
          <a:xfrm>
            <a:off x="1382712" y="23569226"/>
            <a:ext cx="19259867" cy="7794694"/>
          </a:xfrm>
          <a:prstGeom prst="rect">
            <a:avLst/>
          </a:prstGeom>
        </p:spPr>
        <p:txBody>
          <a:bodyPr/>
          <a:lstStyle>
            <a:lvl1pPr marL="0" marR="0" indent="0" algn="l" defTabSz="2194560" rtl="0" eaLnBrk="1" fontAlgn="auto" latinLnBrk="0" hangingPunct="1">
              <a:lnSpc>
                <a:spcPct val="150000"/>
              </a:lnSpc>
              <a:spcBef>
                <a:spcPts val="24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800" b="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What research/creative strengths would you bring to a collaborative proposal?</a:t>
            </a:r>
            <a:endParaRPr lang="en-US" dirty="0"/>
          </a:p>
        </p:txBody>
      </p:sp>
      <p:sp>
        <p:nvSpPr>
          <p:cNvPr id="22" name="TextBox 21"/>
          <p:cNvSpPr txBox="1"/>
          <p:nvPr userDrawn="1"/>
        </p:nvSpPr>
        <p:spPr>
          <a:xfrm>
            <a:off x="1382713" y="22685485"/>
            <a:ext cx="101584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Strengths:</a:t>
            </a:r>
            <a:endParaRPr lang="en-US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53891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8760" y="1752607"/>
            <a:ext cx="18928080" cy="636270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08760" y="8763000"/>
            <a:ext cx="18928080" cy="2088642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7803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704821" y="1752600"/>
            <a:ext cx="4732020" cy="2789682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08761" y="1752600"/>
            <a:ext cx="13921740" cy="2789682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9882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8760" y="1752607"/>
            <a:ext cx="18928080" cy="636270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08760" y="8763000"/>
            <a:ext cx="18928080" cy="2088642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69087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7331" y="8206749"/>
            <a:ext cx="18928080" cy="13693138"/>
          </a:xfrm>
          <a:prstGeom prst="rect">
            <a:avLst/>
          </a:prstGeom>
        </p:spPr>
        <p:txBody>
          <a:bodyPr anchor="b"/>
          <a:lstStyle>
            <a:lvl1pPr>
              <a:defRPr sz="14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97331" y="22029429"/>
            <a:ext cx="18928080" cy="720089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5760">
                <a:solidFill>
                  <a:schemeClr val="tx1"/>
                </a:solidFill>
              </a:defRPr>
            </a:lvl1pPr>
            <a:lvl2pPr marL="1097280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2pPr>
            <a:lvl3pPr marL="2194560" indent="0">
              <a:buNone/>
              <a:defRPr sz="4320">
                <a:solidFill>
                  <a:schemeClr val="tx1">
                    <a:tint val="75000"/>
                  </a:schemeClr>
                </a:solidFill>
              </a:defRPr>
            </a:lvl3pPr>
            <a:lvl4pPr marL="329184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4pPr>
            <a:lvl5pPr marL="438912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5pPr>
            <a:lvl6pPr marL="548640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6pPr>
            <a:lvl7pPr marL="658368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7pPr>
            <a:lvl8pPr marL="768096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8pPr>
            <a:lvl9pPr marL="877824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8245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8760" y="1752607"/>
            <a:ext cx="18928080" cy="636270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08760" y="8763000"/>
            <a:ext cx="9326880" cy="2088642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09960" y="8763000"/>
            <a:ext cx="9326880" cy="2088642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2549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1618" y="1752607"/>
            <a:ext cx="18928080" cy="636270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1621" y="8069582"/>
            <a:ext cx="9284016" cy="3954778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5760" b="1"/>
            </a:lvl1pPr>
            <a:lvl2pPr marL="1097280" indent="0">
              <a:buNone/>
              <a:defRPr sz="4800" b="1"/>
            </a:lvl2pPr>
            <a:lvl3pPr marL="2194560" indent="0">
              <a:buNone/>
              <a:defRPr sz="4320" b="1"/>
            </a:lvl3pPr>
            <a:lvl4pPr marL="3291840" indent="0">
              <a:buNone/>
              <a:defRPr sz="3840" b="1"/>
            </a:lvl4pPr>
            <a:lvl5pPr marL="4389120" indent="0">
              <a:buNone/>
              <a:defRPr sz="3840" b="1"/>
            </a:lvl5pPr>
            <a:lvl6pPr marL="5486400" indent="0">
              <a:buNone/>
              <a:defRPr sz="3840" b="1"/>
            </a:lvl6pPr>
            <a:lvl7pPr marL="6583680" indent="0">
              <a:buNone/>
              <a:defRPr sz="3840" b="1"/>
            </a:lvl7pPr>
            <a:lvl8pPr marL="7680960" indent="0">
              <a:buNone/>
              <a:defRPr sz="3840" b="1"/>
            </a:lvl8pPr>
            <a:lvl9pPr marL="8778240" indent="0">
              <a:buNone/>
              <a:defRPr sz="384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11621" y="12024360"/>
            <a:ext cx="9284016" cy="1768602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1109961" y="8069582"/>
            <a:ext cx="9329738" cy="3954778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5760" b="1"/>
            </a:lvl1pPr>
            <a:lvl2pPr marL="1097280" indent="0">
              <a:buNone/>
              <a:defRPr sz="4800" b="1"/>
            </a:lvl2pPr>
            <a:lvl3pPr marL="2194560" indent="0">
              <a:buNone/>
              <a:defRPr sz="4320" b="1"/>
            </a:lvl3pPr>
            <a:lvl4pPr marL="3291840" indent="0">
              <a:buNone/>
              <a:defRPr sz="3840" b="1"/>
            </a:lvl4pPr>
            <a:lvl5pPr marL="4389120" indent="0">
              <a:buNone/>
              <a:defRPr sz="3840" b="1"/>
            </a:lvl5pPr>
            <a:lvl6pPr marL="5486400" indent="0">
              <a:buNone/>
              <a:defRPr sz="3840" b="1"/>
            </a:lvl6pPr>
            <a:lvl7pPr marL="6583680" indent="0">
              <a:buNone/>
              <a:defRPr sz="3840" b="1"/>
            </a:lvl7pPr>
            <a:lvl8pPr marL="7680960" indent="0">
              <a:buNone/>
              <a:defRPr sz="3840" b="1"/>
            </a:lvl8pPr>
            <a:lvl9pPr marL="8778240" indent="0">
              <a:buNone/>
              <a:defRPr sz="384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1109961" y="12024360"/>
            <a:ext cx="9329738" cy="1768602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85650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8760" y="1752607"/>
            <a:ext cx="18928080" cy="636270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05683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0228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1619" y="2194560"/>
            <a:ext cx="7078027" cy="7680960"/>
          </a:xfrm>
          <a:prstGeom prst="rect">
            <a:avLst/>
          </a:prstGeom>
        </p:spPr>
        <p:txBody>
          <a:bodyPr anchor="b"/>
          <a:lstStyle>
            <a:lvl1pPr>
              <a:defRPr sz="768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29738" y="4739647"/>
            <a:ext cx="11109960" cy="23393400"/>
          </a:xfrm>
          <a:prstGeom prst="rect">
            <a:avLst/>
          </a:prstGeom>
        </p:spPr>
        <p:txBody>
          <a:bodyPr/>
          <a:lstStyle>
            <a:lvl1pPr>
              <a:defRPr sz="7680"/>
            </a:lvl1pPr>
            <a:lvl2pPr>
              <a:defRPr sz="6720"/>
            </a:lvl2pPr>
            <a:lvl3pPr>
              <a:defRPr sz="5760"/>
            </a:lvl3pPr>
            <a:lvl4pPr>
              <a:defRPr sz="4800"/>
            </a:lvl4pPr>
            <a:lvl5pPr>
              <a:defRPr sz="4800"/>
            </a:lvl5pPr>
            <a:lvl6pPr>
              <a:defRPr sz="4800"/>
            </a:lvl6pPr>
            <a:lvl7pPr>
              <a:defRPr sz="4800"/>
            </a:lvl7pPr>
            <a:lvl8pPr>
              <a:defRPr sz="4800"/>
            </a:lvl8pPr>
            <a:lvl9pPr>
              <a:defRPr sz="4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11619" y="9875520"/>
            <a:ext cx="7078027" cy="1829562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840"/>
            </a:lvl1pPr>
            <a:lvl2pPr marL="1097280" indent="0">
              <a:buNone/>
              <a:defRPr sz="3360"/>
            </a:lvl2pPr>
            <a:lvl3pPr marL="2194560" indent="0">
              <a:buNone/>
              <a:defRPr sz="2880"/>
            </a:lvl3pPr>
            <a:lvl4pPr marL="3291840" indent="0">
              <a:buNone/>
              <a:defRPr sz="2400"/>
            </a:lvl4pPr>
            <a:lvl5pPr marL="4389120" indent="0">
              <a:buNone/>
              <a:defRPr sz="2400"/>
            </a:lvl5pPr>
            <a:lvl6pPr marL="5486400" indent="0">
              <a:buNone/>
              <a:defRPr sz="2400"/>
            </a:lvl6pPr>
            <a:lvl7pPr marL="6583680" indent="0">
              <a:buNone/>
              <a:defRPr sz="2400"/>
            </a:lvl7pPr>
            <a:lvl8pPr marL="7680960" indent="0">
              <a:buNone/>
              <a:defRPr sz="2400"/>
            </a:lvl8pPr>
            <a:lvl9pPr marL="8778240" indent="0">
              <a:buNone/>
              <a:defRPr sz="2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36009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1619" y="2194560"/>
            <a:ext cx="7078027" cy="7680960"/>
          </a:xfrm>
          <a:prstGeom prst="rect">
            <a:avLst/>
          </a:prstGeom>
        </p:spPr>
        <p:txBody>
          <a:bodyPr anchor="b"/>
          <a:lstStyle>
            <a:lvl1pPr>
              <a:defRPr sz="768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329738" y="4739647"/>
            <a:ext cx="11109960" cy="23393400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7680"/>
            </a:lvl1pPr>
            <a:lvl2pPr marL="1097280" indent="0">
              <a:buNone/>
              <a:defRPr sz="6720"/>
            </a:lvl2pPr>
            <a:lvl3pPr marL="2194560" indent="0">
              <a:buNone/>
              <a:defRPr sz="5760"/>
            </a:lvl3pPr>
            <a:lvl4pPr marL="3291840" indent="0">
              <a:buNone/>
              <a:defRPr sz="4800"/>
            </a:lvl4pPr>
            <a:lvl5pPr marL="4389120" indent="0">
              <a:buNone/>
              <a:defRPr sz="4800"/>
            </a:lvl5pPr>
            <a:lvl6pPr marL="5486400" indent="0">
              <a:buNone/>
              <a:defRPr sz="4800"/>
            </a:lvl6pPr>
            <a:lvl7pPr marL="6583680" indent="0">
              <a:buNone/>
              <a:defRPr sz="4800"/>
            </a:lvl7pPr>
            <a:lvl8pPr marL="7680960" indent="0">
              <a:buNone/>
              <a:defRPr sz="4800"/>
            </a:lvl8pPr>
            <a:lvl9pPr marL="8778240" indent="0">
              <a:buNone/>
              <a:defRPr sz="48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11619" y="9875520"/>
            <a:ext cx="7078027" cy="1829562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840"/>
            </a:lvl1pPr>
            <a:lvl2pPr marL="1097280" indent="0">
              <a:buNone/>
              <a:defRPr sz="3360"/>
            </a:lvl2pPr>
            <a:lvl3pPr marL="2194560" indent="0">
              <a:buNone/>
              <a:defRPr sz="2880"/>
            </a:lvl3pPr>
            <a:lvl4pPr marL="3291840" indent="0">
              <a:buNone/>
              <a:defRPr sz="2400"/>
            </a:lvl4pPr>
            <a:lvl5pPr marL="4389120" indent="0">
              <a:buNone/>
              <a:defRPr sz="2400"/>
            </a:lvl5pPr>
            <a:lvl6pPr marL="5486400" indent="0">
              <a:buNone/>
              <a:defRPr sz="2400"/>
            </a:lvl6pPr>
            <a:lvl7pPr marL="6583680" indent="0">
              <a:buNone/>
              <a:defRPr sz="2400"/>
            </a:lvl7pPr>
            <a:lvl8pPr marL="7680960" indent="0">
              <a:buNone/>
              <a:defRPr sz="2400"/>
            </a:lvl8pPr>
            <a:lvl9pPr marL="8778240" indent="0">
              <a:buNone/>
              <a:defRPr sz="2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5888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774702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194560" rtl="0" eaLnBrk="1" latinLnBrk="0" hangingPunct="1">
        <a:lnSpc>
          <a:spcPct val="90000"/>
        </a:lnSpc>
        <a:spcBef>
          <a:spcPct val="0"/>
        </a:spcBef>
        <a:buNone/>
        <a:defRPr sz="105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48640" indent="-548640" algn="l" defTabSz="219456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6720" kern="1200">
          <a:solidFill>
            <a:schemeClr val="tx1"/>
          </a:solidFill>
          <a:latin typeface="+mn-lt"/>
          <a:ea typeface="+mn-ea"/>
          <a:cs typeface="+mn-cs"/>
        </a:defRPr>
      </a:lvl1pPr>
      <a:lvl2pPr marL="164592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2pPr>
      <a:lvl3pPr marL="274320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3pPr>
      <a:lvl4pPr marL="384048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4pPr>
      <a:lvl5pPr marL="493776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5pPr>
      <a:lvl6pPr marL="603504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6pPr>
      <a:lvl7pPr marL="713232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7pPr>
      <a:lvl8pPr marL="822960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8pPr>
      <a:lvl9pPr marL="932688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1pPr>
      <a:lvl2pPr marL="109728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2pPr>
      <a:lvl3pPr marL="219456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3pPr>
      <a:lvl4pPr marL="329184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4pPr>
      <a:lvl5pPr marL="438912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5pPr>
      <a:lvl6pPr marL="548640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6pPr>
      <a:lvl7pPr marL="658368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7pPr>
      <a:lvl8pPr marL="768096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8pPr>
      <a:lvl9pPr marL="877824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 Placeholder 4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Jeffrey </a:t>
            </a:r>
            <a:r>
              <a:rPr lang="en-US"/>
              <a:t>Lacasse</a:t>
            </a:r>
            <a:endParaRPr lang="en-US" dirty="0"/>
          </a:p>
        </p:txBody>
      </p:sp>
      <p:sp>
        <p:nvSpPr>
          <p:cNvPr id="46" name="Text Placeholder 45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/>
              <a:t>College of Social Work</a:t>
            </a:r>
          </a:p>
        </p:txBody>
      </p:sp>
      <p:sp>
        <p:nvSpPr>
          <p:cNvPr id="47" name="Text Placeholder 46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jlacasse@fsu.edu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Knowledge dissemination regarding psychiatric diagnosis and psychotropic medication; use of psychotropic medications in child welfare and among other vulnerable populations; interventions which provide data-based information to clinicians and clients within the mental health syste</a:t>
            </a:r>
            <a:r>
              <a:rPr lang="en-US" dirty="0"/>
              <a:t>m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 smtClean="0"/>
              <a:t>Social science research on psychiatric medication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 smtClean="0"/>
              <a:t>Experience in interdisciplinary research using both qualitative and quantitative methods</a:t>
            </a:r>
            <a:endParaRPr lang="en-US" dirty="0"/>
          </a:p>
        </p:txBody>
      </p:sp>
      <p:pic>
        <p:nvPicPr>
          <p:cNvPr id="2" name="Picture 1" descr="lacasse photo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196" y="984119"/>
            <a:ext cx="8170605" cy="99068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4845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3007</TotalTime>
  <Words>59</Words>
  <Application>Microsoft Office PowerPoint</Application>
  <PresentationFormat>Custom</PresentationFormat>
  <Paragraphs>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Kevin John</dc:creator>
  <cp:lastModifiedBy>NHMFL</cp:lastModifiedBy>
  <cp:revision>88</cp:revision>
  <dcterms:created xsi:type="dcterms:W3CDTF">2016-03-29T15:11:58Z</dcterms:created>
  <dcterms:modified xsi:type="dcterms:W3CDTF">2016-04-18T19:01:02Z</dcterms:modified>
</cp:coreProperties>
</file>