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4" d="100"/>
          <a:sy n="24" d="100"/>
        </p:scale>
        <p:origin x="28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Cathy W. </a:t>
            </a:r>
            <a:r>
              <a:rPr lang="en-US" dirty="0" err="1"/>
              <a:t>Levenson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Biomedical </a:t>
            </a:r>
            <a:r>
              <a:rPr lang="en-US" dirty="0" smtClean="0"/>
              <a:t>Sciences &amp;</a:t>
            </a:r>
          </a:p>
          <a:p>
            <a:r>
              <a:rPr lang="en-US" dirty="0" smtClean="0"/>
              <a:t>Program in Neuroscience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cathy.levenson@med.fsu.edu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270565" y="12453363"/>
            <a:ext cx="19537363" cy="672259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b="1" dirty="0" smtClean="0"/>
              <a:t>Use of human stem cells to treat TBI-associated depression</a:t>
            </a:r>
          </a:p>
          <a:p>
            <a:pPr marL="960120" lvl="1" indent="0" algn="just">
              <a:spcBef>
                <a:spcPts val="0"/>
              </a:spcBef>
              <a:buNone/>
            </a:pPr>
            <a:r>
              <a:rPr lang="en-US" sz="4200" dirty="0" err="1" smtClean="0"/>
              <a:t>Darkazalli</a:t>
            </a:r>
            <a:r>
              <a:rPr lang="en-US" sz="4200" dirty="0" smtClean="0"/>
              <a:t> A, </a:t>
            </a:r>
            <a:r>
              <a:rPr lang="en-US" sz="4200" dirty="0" smtClean="0"/>
              <a:t>et al. Use </a:t>
            </a:r>
            <a:r>
              <a:rPr lang="en-US" sz="4200" dirty="0"/>
              <a:t>of </a:t>
            </a:r>
            <a:r>
              <a:rPr lang="en-US" sz="4200" dirty="0" smtClean="0"/>
              <a:t>human mesenchymal stem cell treatment </a:t>
            </a:r>
            <a:r>
              <a:rPr lang="en-US" sz="4200" dirty="0"/>
              <a:t>to </a:t>
            </a:r>
            <a:r>
              <a:rPr lang="en-US" sz="4200" dirty="0" smtClean="0"/>
              <a:t>prevent anhedonia </a:t>
            </a:r>
            <a:r>
              <a:rPr lang="en-US" sz="4200" dirty="0"/>
              <a:t>in a </a:t>
            </a:r>
            <a:r>
              <a:rPr lang="en-US" sz="4200" dirty="0" smtClean="0"/>
              <a:t>rat model </a:t>
            </a:r>
            <a:r>
              <a:rPr lang="en-US" sz="4200" dirty="0"/>
              <a:t>of </a:t>
            </a:r>
            <a:r>
              <a:rPr lang="en-US" sz="4200" dirty="0" smtClean="0"/>
              <a:t>traumatic brain injury </a:t>
            </a:r>
            <a:r>
              <a:rPr lang="en-US" sz="4200" i="1" dirty="0" err="1" smtClean="0"/>
              <a:t>Neurorestorative</a:t>
            </a:r>
            <a:r>
              <a:rPr lang="en-US" sz="4200" i="1" dirty="0" smtClean="0"/>
              <a:t> </a:t>
            </a:r>
            <a:r>
              <a:rPr lang="en-US" sz="4200" i="1" dirty="0" smtClean="0"/>
              <a:t>Neurology &amp; </a:t>
            </a:r>
            <a:r>
              <a:rPr lang="en-US" sz="4200" i="1" dirty="0" smtClean="0"/>
              <a:t>Neurosci</a:t>
            </a:r>
            <a:r>
              <a:rPr lang="en-US" sz="4200" dirty="0" smtClean="0"/>
              <a:t>ence</a:t>
            </a:r>
            <a:r>
              <a:rPr lang="en-US" sz="4200" dirty="0" smtClean="0"/>
              <a:t> </a:t>
            </a:r>
            <a:r>
              <a:rPr lang="en-US" sz="4200" dirty="0" smtClean="0"/>
              <a:t>2016 (in press)</a:t>
            </a:r>
          </a:p>
          <a:p>
            <a:pPr marL="960120" lvl="1" indent="0" algn="just">
              <a:spcBef>
                <a:spcPts val="0"/>
              </a:spcBef>
              <a:buNone/>
            </a:pPr>
            <a:endParaRPr lang="en-US" sz="900" dirty="0" smtClean="0"/>
          </a:p>
          <a:p>
            <a:pPr marL="960120" lvl="1" indent="0" algn="just">
              <a:buNone/>
            </a:pPr>
            <a:r>
              <a:rPr lang="en-US" sz="4000" dirty="0" err="1" smtClean="0"/>
              <a:t>Darkazalli</a:t>
            </a:r>
            <a:r>
              <a:rPr lang="en-US" sz="4000" dirty="0" smtClean="0"/>
              <a:t> A, </a:t>
            </a:r>
            <a:r>
              <a:rPr lang="en-US" sz="4000" dirty="0" smtClean="0"/>
              <a:t>et al. Human </a:t>
            </a:r>
            <a:r>
              <a:rPr lang="en-US" sz="4000" dirty="0" smtClean="0"/>
              <a:t>mesenchymal stem cell treatment normalizes cortical gene expression </a:t>
            </a:r>
            <a:r>
              <a:rPr lang="en-US" sz="4000" dirty="0"/>
              <a:t>after </a:t>
            </a:r>
            <a:r>
              <a:rPr lang="en-US" sz="4000" dirty="0" smtClean="0"/>
              <a:t>traumatic brain </a:t>
            </a:r>
            <a:r>
              <a:rPr lang="en-US" sz="4000" dirty="0"/>
              <a:t>i</a:t>
            </a:r>
            <a:r>
              <a:rPr lang="en-US" sz="4000" dirty="0" smtClean="0"/>
              <a:t>njury. </a:t>
            </a:r>
            <a:r>
              <a:rPr lang="en-US" sz="4000" i="1" dirty="0" smtClean="0"/>
              <a:t>Journal of </a:t>
            </a:r>
            <a:r>
              <a:rPr lang="en-US" sz="4000" i="1" dirty="0" err="1" smtClean="0"/>
              <a:t>Neurotrauma</a:t>
            </a:r>
            <a:r>
              <a:rPr lang="en-US" sz="4000" i="1" dirty="0" smtClean="0"/>
              <a:t> </a:t>
            </a:r>
            <a:r>
              <a:rPr lang="en-US" sz="4000" dirty="0" smtClean="0"/>
              <a:t>2016 (under review)</a:t>
            </a:r>
          </a:p>
          <a:p>
            <a:pPr marL="960120" lvl="1" indent="0"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b="1" dirty="0" smtClean="0"/>
              <a:t>Role of zinc in stem cell regulation, neurogenesis, </a:t>
            </a:r>
            <a:r>
              <a:rPr lang="en-US" b="1" dirty="0"/>
              <a:t>&amp;</a:t>
            </a:r>
            <a:r>
              <a:rPr lang="en-US" b="1" dirty="0" smtClean="0"/>
              <a:t> </a:t>
            </a:r>
            <a:r>
              <a:rPr lang="en-US" b="1" dirty="0" smtClean="0"/>
              <a:t>depression</a:t>
            </a:r>
          </a:p>
          <a:p>
            <a:pPr marL="960120" lvl="1" indent="0" algn="just">
              <a:spcBef>
                <a:spcPts val="0"/>
              </a:spcBef>
              <a:buNone/>
            </a:pPr>
            <a:r>
              <a:rPr lang="en-US" sz="4200" dirty="0" smtClean="0"/>
              <a:t>Cope </a:t>
            </a:r>
            <a:r>
              <a:rPr lang="en-US" sz="4200" dirty="0"/>
              <a:t>EC, </a:t>
            </a:r>
            <a:r>
              <a:rPr lang="en-US" sz="4200" dirty="0" smtClean="0"/>
              <a:t>et al. Effect </a:t>
            </a:r>
            <a:r>
              <a:rPr lang="en-US" sz="4200" dirty="0"/>
              <a:t>of zinc supplementation on neuronal precursor proliferation in the rat hippocampus after traumatic brain injury. </a:t>
            </a:r>
            <a:r>
              <a:rPr lang="en-US" sz="4200" i="1" dirty="0" err="1" smtClean="0"/>
              <a:t>Exp</a:t>
            </a:r>
            <a:r>
              <a:rPr lang="en-US" sz="4200" i="1" dirty="0" smtClean="0"/>
              <a:t> </a:t>
            </a:r>
            <a:r>
              <a:rPr lang="en-US" sz="4200" i="1" dirty="0" smtClean="0"/>
              <a:t>Neurology </a:t>
            </a:r>
            <a:r>
              <a:rPr lang="en-US" sz="4200" dirty="0" smtClean="0"/>
              <a:t>2016, 279:96-103</a:t>
            </a:r>
            <a:r>
              <a:rPr lang="en-US" sz="4200" dirty="0"/>
              <a:t>.</a:t>
            </a:r>
            <a:endParaRPr lang="en-US" sz="4200" dirty="0" smtClean="0"/>
          </a:p>
          <a:p>
            <a:pPr marL="0" indent="0">
              <a:buNone/>
            </a:pPr>
            <a:endParaRPr lang="en-US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382712" y="19789272"/>
            <a:ext cx="19259867" cy="2394867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Traumatic Brain Injury (TBI) – with a particular emphasis on depression and depression-related disorders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Therapeutic uses of adult stem cells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409314" y="23505216"/>
            <a:ext cx="19259867" cy="8708333"/>
          </a:xfrm>
        </p:spPr>
        <p:txBody>
          <a:bodyPr/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of a well-validated pre-clinical model of brain injury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Administration of adult human mesenchymal stem cells (</a:t>
            </a:r>
            <a:r>
              <a:rPr lang="en-US" dirty="0" err="1" smtClean="0"/>
              <a:t>hMSC</a:t>
            </a:r>
            <a:r>
              <a:rPr lang="en-US" dirty="0" smtClean="0"/>
              <a:t>)</a:t>
            </a:r>
          </a:p>
          <a:p>
            <a:pPr marL="685800" indent="-6858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Wide range of molecular and cellular tools including genomics </a:t>
            </a:r>
            <a:r>
              <a:rPr lang="en-US" dirty="0"/>
              <a:t>(</a:t>
            </a:r>
            <a:r>
              <a:rPr lang="en-US" dirty="0" err="1" smtClean="0"/>
              <a:t>RNAseq</a:t>
            </a:r>
            <a:r>
              <a:rPr lang="en-US" dirty="0" smtClean="0"/>
              <a:t>),  histological monitoring of adult neurogenesis, and </a:t>
            </a:r>
            <a:r>
              <a:rPr lang="en-US" dirty="0" err="1" smtClean="0"/>
              <a:t>hMSC</a:t>
            </a:r>
            <a:r>
              <a:rPr lang="en-US" dirty="0" smtClean="0"/>
              <a:t> tracking </a:t>
            </a:r>
          </a:p>
          <a:p>
            <a:pPr marL="685800" indent="-6858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685800" indent="-6858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Use of a full battery of pre-clinical behavioral tests for depression, anxiety, learning, and memory, and sensory-motor skills    </a:t>
            </a:r>
            <a:endParaRPr lang="en-US" dirty="0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r="51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3009</TotalTime>
  <Words>206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Levenson, Cathy</cp:lastModifiedBy>
  <cp:revision>51</cp:revision>
  <dcterms:created xsi:type="dcterms:W3CDTF">2016-03-29T15:11:58Z</dcterms:created>
  <dcterms:modified xsi:type="dcterms:W3CDTF">2016-04-04T14:03:19Z</dcterms:modified>
</cp:coreProperties>
</file>