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74" r:id="rId4"/>
    <p:sldId id="273" r:id="rId5"/>
    <p:sldId id="260" r:id="rId6"/>
    <p:sldId id="261" r:id="rId7"/>
    <p:sldId id="275" r:id="rId8"/>
    <p:sldId id="276" r:id="rId9"/>
    <p:sldId id="259" r:id="rId10"/>
    <p:sldId id="258" r:id="rId11"/>
    <p:sldId id="263" r:id="rId12"/>
    <p:sldId id="265" r:id="rId13"/>
    <p:sldId id="264" r:id="rId14"/>
    <p:sldId id="266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0E591-55C2-4AE3-9E1C-5358DB48E4C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707C9-50B1-4CF4-9C72-8CF792406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42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bfa/dias/policy/merit_review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09600"/>
            <a:ext cx="1119360" cy="1125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86" y="947448"/>
            <a:ext cx="4648200" cy="1905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CAREER Workshop</a:t>
            </a:r>
            <a:b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April 6, 2015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92" y="919280"/>
            <a:ext cx="2311508" cy="23115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2774" y="3657600"/>
            <a:ext cx="7997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Putting a Face on the CAREER Peer Review Process</a:t>
            </a:r>
            <a:endParaRPr lang="en-US" sz="4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35" y="5410200"/>
            <a:ext cx="78414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Ross Ellington</a:t>
            </a:r>
          </a:p>
          <a:p>
            <a:pPr algn="ctr"/>
            <a:r>
              <a:rPr lang="en-US" sz="2400" dirty="0" smtClean="0"/>
              <a:t>Associate Vice President for Research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08514" y="285244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FLORIDA STATE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8001000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5) After panelists have uploaded their reviews, they will have access to the reviews of the </a:t>
            </a:r>
            <a:r>
              <a:rPr lang="en-US" sz="2200" i="1" dirty="0" smtClean="0"/>
              <a:t>ad hoc</a:t>
            </a:r>
            <a:r>
              <a:rPr lang="en-US" sz="2200" dirty="0" smtClean="0"/>
              <a:t> reviewers and those of the other panelist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6) The panel usually meets ~3 months after the target date; each proposal is treated as follows: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Primary gives his/her evaluation and rating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Secondary gives his/her evaluation rating and then summarizes the </a:t>
            </a:r>
            <a:r>
              <a:rPr lang="en-US" sz="2200" i="1" dirty="0" smtClean="0"/>
              <a:t>ad hoc</a:t>
            </a:r>
            <a:r>
              <a:rPr lang="en-US" sz="2200" dirty="0" smtClean="0"/>
              <a:t> reviews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There is general discussion about the proposal and a rating is arrived at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Ratings- High Priority, Medium Priority, Low Priority, Not Competitive (done on a PowerPoint slide; relative position within a rating category is important)</a:t>
            </a:r>
          </a:p>
        </p:txBody>
      </p:sp>
    </p:spTree>
    <p:extLst>
      <p:ext uri="{BB962C8B-B14F-4D97-AF65-F5344CB8AC3E}">
        <p14:creationId xmlns:p14="http://schemas.microsoft.com/office/powerpoint/2010/main" val="10267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The “reader” takes notes and then drafts a “Panel Summary” which describes the strengths and weaknesses of the proposal; this is designed to be a very constructive document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The primary and secondary must approve the panel summary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All of this is done electronically; each panel member has a PC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At the end of the panel there is a general discussion about repositioning proposals in the rating categories as well as shifting of some to different categories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7) The program officer is not required to follow all the recommendations of the panel. He/she can take into account existing funding of the PI, geographic issues, stage of career of the PI, thematic imperatives of the Foundation etc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8) The program officer then will make recommendations up the chain of command for awarding or declining a proposal</a:t>
            </a:r>
          </a:p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9) Notification is electronic, usually within 2 months of the panel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23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526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 news </a:t>
            </a:r>
            <a:r>
              <a:rPr lang="en-US" sz="2400" dirty="0" smtClean="0"/>
              <a:t>is sometimes good news!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Program officers will often work on declination messages first and then awards next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you do not hear in a couple of months after the panel, your proposal may on the borderline and the program officer is looking for resources to fund it.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89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80010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200" b="1" dirty="0" smtClean="0"/>
              <a:t>Final considerations about the peer review process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Primary and secondary panelists are rarely experts in </a:t>
            </a:r>
            <a:r>
              <a:rPr lang="en-US" sz="2200" b="1" dirty="0" smtClean="0"/>
              <a:t>your</a:t>
            </a:r>
            <a:r>
              <a:rPr lang="en-US" sz="2200" dirty="0" smtClean="0"/>
              <a:t> </a:t>
            </a:r>
            <a:r>
              <a:rPr lang="en-US" sz="2200" b="1" dirty="0" smtClean="0"/>
              <a:t>specific</a:t>
            </a:r>
            <a:r>
              <a:rPr lang="en-US" sz="2200" dirty="0" smtClean="0"/>
              <a:t> area (depends on program)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This means that your narrative must provide sufficient background detail to set the stage for description of the project and the integration of the educational component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i="1" dirty="0" smtClean="0"/>
              <a:t>Ad hoc </a:t>
            </a:r>
            <a:r>
              <a:rPr lang="en-US" sz="2200" dirty="0" smtClean="0"/>
              <a:t>reviewers may be experts in </a:t>
            </a:r>
            <a:r>
              <a:rPr lang="en-US" sz="2200" b="1" dirty="0" smtClean="0"/>
              <a:t>your</a:t>
            </a:r>
            <a:r>
              <a:rPr lang="en-US" sz="2200" dirty="0" smtClean="0"/>
              <a:t> </a:t>
            </a:r>
            <a:r>
              <a:rPr lang="en-US" sz="2200" b="1" dirty="0" smtClean="0"/>
              <a:t>specific</a:t>
            </a:r>
            <a:r>
              <a:rPr lang="en-US" sz="2200" dirty="0" smtClean="0"/>
              <a:t> area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However, return of </a:t>
            </a:r>
            <a:r>
              <a:rPr lang="en-US" sz="2200" i="1" dirty="0" smtClean="0"/>
              <a:t>ad hoc </a:t>
            </a:r>
            <a:r>
              <a:rPr lang="en-US" sz="2200" dirty="0" smtClean="0"/>
              <a:t>reviews and the quality of such reviews is highly variable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200" dirty="0" smtClean="0"/>
              <a:t>Often, the most detailed and careful reviews are from the primary and secondary panelists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8468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509" y="685800"/>
            <a:ext cx="8305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OK, so you are declined. What next?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Read the Panel Summary. It will tell you in broad terms the strengths and weaknesses of your proposal.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Read all the reviews and take notes. There may be as few as three full reviews.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Allow your program officer to process declinations and awards. Email him/her and arrange for a time to talk on the phone.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a) Program officers take detailed notes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b) He/she will be able to read between the lines of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panel summary and full reviews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c) Avoid asking questions that put him/her in an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awkward position</a:t>
            </a:r>
          </a:p>
          <a:p>
            <a:endParaRPr lang="en-US" sz="2400" dirty="0"/>
          </a:p>
          <a:p>
            <a:r>
              <a:rPr lang="en-US" sz="2400" dirty="0" smtClean="0"/>
              <a:t>4. Move on to the rewrite.</a:t>
            </a:r>
          </a:p>
        </p:txBody>
      </p:sp>
    </p:spTree>
    <p:extLst>
      <p:ext uri="{BB962C8B-B14F-4D97-AF65-F5344CB8AC3E}">
        <p14:creationId xmlns:p14="http://schemas.microsoft.com/office/powerpoint/2010/main" val="13427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1752" y="762000"/>
            <a:ext cx="8385048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is the best time to apply?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D</a:t>
            </a:r>
            <a:r>
              <a:rPr lang="en-US" sz="2100" dirty="0" smtClean="0"/>
              <a:t>ifferent </a:t>
            </a:r>
            <a:r>
              <a:rPr lang="en-US" sz="2100" dirty="0"/>
              <a:t>Directorates and Offices at NSF have different takes on these proposals/awards based on norm career trajectories and paths for their PhD scientists</a:t>
            </a:r>
            <a:r>
              <a:rPr lang="en-US" sz="21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Some programs encourage young investigators to apply for regular NSF grants first and CAREERs later. Others are agnostic on this point. Some encourage applying for both, especially when pre-proposals are required for the regular grant programs.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You colleagues can help you on deciding, especially those who have served on relevant NSF panels.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Direct contact with program officers is also a way of determining the directorate/division “culture” on CAREERs.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You have limited shots at a CAREER. Apply when you can put forward your best effort.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4359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799"/>
            <a:ext cx="7924800" cy="54561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382" y="609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Success rate depends on division but is generally higher than regular proposals.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1752" y="1219200"/>
            <a:ext cx="838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Peer Review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Treatment of proposals is highly dependent on the Directorate (BIO, CISE, ENG, GEO, MPS, SBE and HER) and even Division within a Directorate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/>
              <a:t>review CAREERs in the regular full proposal panels—they need to stand on their own in that competition 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Others like </a:t>
            </a:r>
            <a:r>
              <a:rPr lang="en-US" sz="2400" dirty="0"/>
              <a:t>Biological Oceanography in GEO </a:t>
            </a:r>
            <a:r>
              <a:rPr lang="en-US" sz="2400" dirty="0" smtClean="0"/>
              <a:t>use </a:t>
            </a:r>
            <a:r>
              <a:rPr lang="en-US" sz="2400" dirty="0"/>
              <a:t>a separate review panel for </a:t>
            </a:r>
            <a:r>
              <a:rPr lang="en-US" sz="2400" dirty="0" smtClean="0"/>
              <a:t>CAREERs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Regardless of the nature of the panel, the </a:t>
            </a:r>
            <a:r>
              <a:rPr lang="en-US" sz="2400" b="1" u="sng" dirty="0" smtClean="0"/>
              <a:t>process and dynamics</a:t>
            </a:r>
            <a:r>
              <a:rPr lang="en-US" sz="2400" dirty="0" smtClean="0"/>
              <a:t> for peer review have very common elements</a:t>
            </a:r>
          </a:p>
        </p:txBody>
      </p:sp>
    </p:spTree>
    <p:extLst>
      <p:ext uri="{BB962C8B-B14F-4D97-AF65-F5344CB8AC3E}">
        <p14:creationId xmlns:p14="http://schemas.microsoft.com/office/powerpoint/2010/main" val="297797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7620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Depending on your discipline, there may be several NSF divisions that your proposal could be peer reviewed. Within a division there may be multiple programs. The program you choose on the cover sheet may not necessarily be the one that your proposal is assigned to. </a:t>
            </a:r>
            <a:endParaRPr lang="en-US" sz="2400" dirty="0"/>
          </a:p>
        </p:txBody>
      </p:sp>
      <p:pic>
        <p:nvPicPr>
          <p:cNvPr id="4" name="Picture 3" descr="cover she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6352" y="3327400"/>
            <a:ext cx="8723024" cy="16764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943600" y="2895600"/>
            <a:ext cx="990600" cy="1371600"/>
          </a:xfrm>
          <a:prstGeom prst="straightConnector1">
            <a:avLst/>
          </a:prstGeom>
          <a:ln w="104775">
            <a:solidFill>
              <a:srgbClr val="7C2E2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7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200" y="12954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the deadline date, program officers within a division meet.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Typically, a proposal will be assigned to a </a:t>
            </a:r>
            <a:r>
              <a:rPr lang="en-US" sz="2400" b="1" dirty="0" smtClean="0"/>
              <a:t>single</a:t>
            </a:r>
            <a:r>
              <a:rPr lang="en-US" sz="2400" dirty="0" smtClean="0"/>
              <a:t> program for review.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Sometimes proposals will be </a:t>
            </a:r>
            <a:r>
              <a:rPr lang="en-US" sz="2400" b="1" dirty="0" smtClean="0"/>
              <a:t>co-reviewed</a:t>
            </a:r>
            <a:r>
              <a:rPr lang="en-US" sz="2400" dirty="0" smtClean="0"/>
              <a:t> by two programs within the </a:t>
            </a:r>
            <a:r>
              <a:rPr lang="en-US" sz="2400" b="1" dirty="0" smtClean="0"/>
              <a:t>same</a:t>
            </a:r>
            <a:r>
              <a:rPr lang="en-US" sz="2400" dirty="0" smtClean="0"/>
              <a:t> division.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Rarely, a proposal will be </a:t>
            </a:r>
            <a:r>
              <a:rPr lang="en-US" sz="2400" b="1" dirty="0" smtClean="0"/>
              <a:t>co-reviewed</a:t>
            </a:r>
            <a:r>
              <a:rPr lang="en-US" sz="2400" dirty="0" smtClean="0"/>
              <a:t> by two programs in </a:t>
            </a:r>
            <a:r>
              <a:rPr lang="en-US" sz="2400" b="1" dirty="0" smtClean="0"/>
              <a:t>different</a:t>
            </a:r>
            <a:r>
              <a:rPr lang="en-US" sz="2400" dirty="0" smtClean="0"/>
              <a:t> divisions.</a:t>
            </a:r>
          </a:p>
          <a:p>
            <a:endParaRPr lang="en-US" sz="2400" dirty="0" smtClean="0"/>
          </a:p>
          <a:p>
            <a:r>
              <a:rPr lang="en-US" sz="2400" dirty="0" smtClean="0"/>
              <a:t>Co-reviewed proposals are mixed blessings.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You have to please and </a:t>
            </a:r>
            <a:r>
              <a:rPr lang="en-US" sz="2400" b="1" dirty="0" smtClean="0"/>
              <a:t>convince two panels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Costs can be split </a:t>
            </a:r>
            <a:r>
              <a:rPr lang="en-US" sz="2400" dirty="0" smtClean="0"/>
              <a:t>between two programs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68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200" y="12954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Merit Review Criteria</a:t>
            </a:r>
          </a:p>
          <a:p>
            <a:endParaRPr lang="en-US" sz="2400" dirty="0" smtClean="0"/>
          </a:p>
          <a:p>
            <a:r>
              <a:rPr lang="en-US" sz="2400" b="1" dirty="0"/>
              <a:t>Intellectual Merit</a:t>
            </a:r>
            <a:r>
              <a:rPr lang="en-US" sz="2400" dirty="0"/>
              <a:t>: The Intellectual Merit criterion encompasses the potential to advance knowledge;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And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Broader Impacts</a:t>
            </a:r>
            <a:r>
              <a:rPr lang="en-US" sz="2400" dirty="0"/>
              <a:t>: The Broader Impacts criterion encompasses the potential to benefit society and contribute to the achievement of specific, desired societal outcomes. </a:t>
            </a:r>
          </a:p>
        </p:txBody>
      </p:sp>
    </p:spTree>
    <p:extLst>
      <p:ext uri="{BB962C8B-B14F-4D97-AF65-F5344CB8AC3E}">
        <p14:creationId xmlns:p14="http://schemas.microsoft.com/office/powerpoint/2010/main" val="20666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609600"/>
            <a:ext cx="82722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following elements should be considered in the review for both criteria: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1. What is the potential for the proposed activity to: </a:t>
            </a:r>
          </a:p>
          <a:p>
            <a:r>
              <a:rPr lang="en-US" sz="2000" dirty="0" smtClean="0"/>
              <a:t>	a</a:t>
            </a:r>
            <a:r>
              <a:rPr lang="en-US" sz="2000" dirty="0"/>
              <a:t>. Advance knowledge and understanding within its own field or </a:t>
            </a:r>
            <a:r>
              <a:rPr lang="en-US" sz="2000" dirty="0" smtClean="0"/>
              <a:t>	across </a:t>
            </a:r>
            <a:r>
              <a:rPr lang="en-US" sz="2000" dirty="0"/>
              <a:t>different fields (Intellectual Merit); and </a:t>
            </a:r>
          </a:p>
          <a:p>
            <a:r>
              <a:rPr lang="en-US" sz="2000" dirty="0" smtClean="0"/>
              <a:t>	b</a:t>
            </a:r>
            <a:r>
              <a:rPr lang="en-US" sz="2000" dirty="0"/>
              <a:t>. Benefit society or advance desired societal outcomes </a:t>
            </a:r>
            <a:r>
              <a:rPr lang="en-US" sz="2000" dirty="0" smtClean="0"/>
              <a:t>	(</a:t>
            </a:r>
            <a:r>
              <a:rPr lang="en-US" sz="2000" dirty="0"/>
              <a:t>Broader Impacts)?</a:t>
            </a:r>
          </a:p>
          <a:p>
            <a:r>
              <a:rPr lang="en-US" sz="2000" dirty="0"/>
              <a:t>2. To what extent do the proposed activities suggest and explore creative, original, or potentially transformative </a:t>
            </a:r>
            <a:r>
              <a:rPr lang="en-US" sz="2000" dirty="0" smtClean="0"/>
              <a:t>concepts.</a:t>
            </a:r>
            <a:endParaRPr lang="en-US" sz="2000" dirty="0"/>
          </a:p>
          <a:p>
            <a:r>
              <a:rPr lang="en-US" sz="2000" dirty="0"/>
              <a:t>3. Is the plan for carrying out the proposed activities well-reasoned, well-organized, and based on a sound rationale? Does the plan incorporate a mechanism to assess success? </a:t>
            </a:r>
          </a:p>
          <a:p>
            <a:r>
              <a:rPr lang="en-US" sz="2000" dirty="0"/>
              <a:t>4. How well qualified is the individual, team, or organization to conduct the proposed activities?</a:t>
            </a:r>
          </a:p>
          <a:p>
            <a:r>
              <a:rPr lang="en-US" sz="2000" dirty="0"/>
              <a:t>5. Are there adequate resources available to the PI (either at the home organization or through collaborations) to carry out the proposed activities?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20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762000"/>
            <a:ext cx="7848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200" dirty="0" smtClean="0"/>
              <a:t>See </a:t>
            </a:r>
            <a:r>
              <a:rPr lang="en-US" sz="2200" dirty="0">
                <a:hlinkClick r:id="rId2"/>
              </a:rPr>
              <a:t>http://www.nsf.gov/bfa/dias/policy/merit_review</a:t>
            </a:r>
            <a:r>
              <a:rPr lang="en-US" sz="2200" dirty="0" smtClean="0">
                <a:hlinkClick r:id="rId2"/>
              </a:rPr>
              <a:t>/</a:t>
            </a:r>
            <a:r>
              <a:rPr lang="en-US" sz="2200" dirty="0" smtClean="0"/>
              <a:t> for details of the overall process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en-US" sz="2200" dirty="0" smtClean="0"/>
              <a:t>The program officer identifies 5-8 </a:t>
            </a:r>
            <a:r>
              <a:rPr lang="en-US" sz="2200" i="1" dirty="0" smtClean="0"/>
              <a:t>ad hoc</a:t>
            </a:r>
            <a:r>
              <a:rPr lang="en-US" sz="2200" dirty="0" smtClean="0"/>
              <a:t> reviewers.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en-US" sz="2200" dirty="0" smtClean="0"/>
              <a:t>The program officer develops a panel of reviewers who will attend a panel meeting at NSF; each proposal is assigned a primary panelist, secondary panelist and “reader” panelist. 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en-US" sz="2200" dirty="0" smtClean="0"/>
              <a:t>Reviews for </a:t>
            </a:r>
            <a:r>
              <a:rPr lang="en-US" sz="2200" i="1" dirty="0" smtClean="0"/>
              <a:t>ad hoc</a:t>
            </a:r>
            <a:r>
              <a:rPr lang="en-US" sz="2200" dirty="0" smtClean="0"/>
              <a:t> reviewers and panelists are electronic (on FASTLANE); typically each panelist will receive 10-15 proposals to review (half as primary) as well as another group of 5-8 to read only</a:t>
            </a:r>
          </a:p>
          <a:p>
            <a:pPr marL="457200" indent="-457200">
              <a:spcBef>
                <a:spcPct val="50000"/>
              </a:spcBef>
              <a:buAutoNum type="arabicParenR"/>
            </a:pPr>
            <a:r>
              <a:rPr lang="en-US" sz="2200" dirty="0" smtClean="0"/>
              <a:t>Reviewers are asked to rate each proposal (Ex, VG, G, Fair, Poor) and then provide a justification based on both merit criteria (Intellectual Merit; Broader Impacts)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857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622</TotalTime>
  <Words>1013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CAREER Workshop April 6,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Hutcheson, Emily</cp:lastModifiedBy>
  <cp:revision>61</cp:revision>
  <cp:lastPrinted>2014-03-22T13:21:42Z</cp:lastPrinted>
  <dcterms:created xsi:type="dcterms:W3CDTF">2013-09-16T18:53:28Z</dcterms:created>
  <dcterms:modified xsi:type="dcterms:W3CDTF">2015-04-08T14:06:00Z</dcterms:modified>
</cp:coreProperties>
</file>